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5"/>
  </p:notesMasterIdLst>
  <p:handoutMasterIdLst>
    <p:handoutMasterId r:id="rId76"/>
  </p:handoutMasterIdLst>
  <p:sldIdLst>
    <p:sldId id="257" r:id="rId5"/>
    <p:sldId id="258" r:id="rId6"/>
    <p:sldId id="259" r:id="rId7"/>
    <p:sldId id="260" r:id="rId8"/>
    <p:sldId id="263" r:id="rId9"/>
    <p:sldId id="261" r:id="rId10"/>
    <p:sldId id="264" r:id="rId11"/>
    <p:sldId id="262" r:id="rId12"/>
    <p:sldId id="267" r:id="rId13"/>
    <p:sldId id="265" r:id="rId14"/>
    <p:sldId id="266" r:id="rId15"/>
    <p:sldId id="269" r:id="rId16"/>
    <p:sldId id="268" r:id="rId17"/>
    <p:sldId id="270" r:id="rId18"/>
    <p:sldId id="271" r:id="rId19"/>
    <p:sldId id="272" r:id="rId20"/>
    <p:sldId id="273" r:id="rId21"/>
    <p:sldId id="274" r:id="rId22"/>
    <p:sldId id="276" r:id="rId23"/>
    <p:sldId id="275" r:id="rId24"/>
    <p:sldId id="279" r:id="rId25"/>
    <p:sldId id="278" r:id="rId26"/>
    <p:sldId id="281" r:id="rId27"/>
    <p:sldId id="280" r:id="rId28"/>
    <p:sldId id="282" r:id="rId29"/>
    <p:sldId id="285" r:id="rId30"/>
    <p:sldId id="283" r:id="rId31"/>
    <p:sldId id="284" r:id="rId32"/>
    <p:sldId id="287" r:id="rId33"/>
    <p:sldId id="289" r:id="rId34"/>
    <p:sldId id="286" r:id="rId35"/>
    <p:sldId id="290" r:id="rId36"/>
    <p:sldId id="288" r:id="rId37"/>
    <p:sldId id="292" r:id="rId38"/>
    <p:sldId id="291" r:id="rId39"/>
    <p:sldId id="294" r:id="rId40"/>
    <p:sldId id="293" r:id="rId41"/>
    <p:sldId id="295" r:id="rId42"/>
    <p:sldId id="296" r:id="rId43"/>
    <p:sldId id="301" r:id="rId44"/>
    <p:sldId id="300" r:id="rId45"/>
    <p:sldId id="303" r:id="rId46"/>
    <p:sldId id="302" r:id="rId47"/>
    <p:sldId id="305" r:id="rId48"/>
    <p:sldId id="304" r:id="rId49"/>
    <p:sldId id="307" r:id="rId50"/>
    <p:sldId id="306" r:id="rId51"/>
    <p:sldId id="309" r:id="rId52"/>
    <p:sldId id="308" r:id="rId53"/>
    <p:sldId id="312" r:id="rId54"/>
    <p:sldId id="310" r:id="rId55"/>
    <p:sldId id="314" r:id="rId56"/>
    <p:sldId id="311" r:id="rId57"/>
    <p:sldId id="315" r:id="rId58"/>
    <p:sldId id="313" r:id="rId59"/>
    <p:sldId id="317" r:id="rId60"/>
    <p:sldId id="316" r:id="rId61"/>
    <p:sldId id="319" r:id="rId62"/>
    <p:sldId id="318" r:id="rId63"/>
    <p:sldId id="321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299" r:id="rId72"/>
    <p:sldId id="298" r:id="rId73"/>
    <p:sldId id="297" r:id="rId7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10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4989A-B2D8-4E6B-BF46-7494CF9D1765}" type="datetimeFigureOut">
              <a:rPr lang="pt-PT" smtClean="0"/>
              <a:t>12/06/2023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77F94-2191-42E2-A161-18AC290780D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6745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FD94F4-5E0B-4C6B-BD9D-DE37CF269BFF}" type="datetimeFigureOut">
              <a:rPr lang="pt-PT" smtClean="0"/>
              <a:t>12/06/2023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B4BDE-7F85-44EB-8FF8-F71CC4F9214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02469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1b6f6ff98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1b6f6ff98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03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4642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5770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4199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537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856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85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916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933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30990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869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603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04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9308-EB40-4DF6-8A42-09483DBF350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744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nect.com/en/stamps/stamp/30490-PHILEXFRANCE_Liberty_Leading_the_People_by_Delacroix-International_Stamp_Exhibition_PHILEXFRANCE_99_Paris-Franc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onstamps.org/Art-Gallery/Renown/Liberty/liberty.ht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es/-/pt/dp/B083MNV2KJ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minifactory.com/object/3d-print-marianne-15593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3dshook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ults3d.com/en/users/d1mexabl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ults3d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A_Liberdade_guiando_o_pov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.facebook.com/MarioHartmannTattooist/photos/liberty-leading-the-peopleeugene-delacroix-paris-1830-thanx-jean-werbung-inkboos/2488758461208083/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pt/fotos/liberty-leading-the-people-by-eugene-delacroix?assettype=image&amp;phrase=liberty%20leading%20the%20people%20by%20eugene%20delacroix&amp;sort=mostpopular&amp;license=rf%2Crm&amp;page=2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A_Liberdade_guiando_o_povo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Eug%C3%A8ne_Delacroix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yle.com/auctions/04jl02-important-estate-jewelry/catalogue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hyperlink" Target="https://coin-brothers.com/catalog/coin651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sy.com/listing/561172697/eugene-delacroix-liberty-leading-the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yizzam.com/products/301820-131602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rickpixels.net/2016/11/05/artist-painstakingly-recreates-masterpieces-with-lego-minifigures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atchiart.com/print/Painting-Carlota-Leading-the-People-after-Eugene-Delacroix-s-Liberty-Leading-the-People-1830-2011-Oil-on-Canvas-60-x72/672375/2555072/view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pt/pin/805229608352676800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tstation.com/artwork/LyVY0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tsartistsartwork.com/product/liberty-leading-the-people/#description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tualart.com/Artwork/Liberty-Leading-the-People-II--Inspired-/85806AC8C3D359B8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ziesartbrands.com/items/liberty-leading-people-after-delacroix-1830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thevalue.com/articles/christie-london-delacroix-liberty-leading-the-people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tualart.com/Artwork/-Liberty-Leading-the-People-/151A5A5E2CDC6D79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comm.com/news/releases/2021/12/qualcomm-reimagines-masterpiece-heart-french-capital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r.pinterest.com/pin/826551337844692781/" TargetMode="External"/><Relationship Id="rId4" Type="http://schemas.openxmlformats.org/officeDocument/2006/relationships/hyperlink" Target="https://pt.wikipedia.org/wiki/Viva_la_Vida_or_Death_and_All_His_Friend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tage-ent.com/cinema/first-gentleman-3.html" TargetMode="Externa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ic.pixiv.net/a/%E6%B0%91%E8%A1%86%E3%82%92%E5%B0%8E%E3%81%8F%E8%87%AA%E7%94%B1%E3%81%AE%E5%A5%B3%E7%A5%9E" TargetMode="Externa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xiv.net/en/artworks/20418525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xiv.net/artworks/39696543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dbubble.com/" TargetMode="External"/><Relationship Id="rId4" Type="http://schemas.openxmlformats.org/officeDocument/2006/relationships/hyperlink" Target="https://fineartamerica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teps.com/view/6450da5aaf8ebb1d372b29d5/?currentUser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Y4eEOB1wSI&amp;pp=ygUVdml2YSBsYSB2aWRhIGNvbGRwbGF5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982400" y="953733"/>
            <a:ext cx="7794000" cy="115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PT" dirty="0"/>
              <a:t>A Liberdade </a:t>
            </a:r>
            <a:r>
              <a:rPr lang="pt-PT" dirty="0" smtClean="0"/>
              <a:t>Guiando o Povo</a:t>
            </a:r>
            <a:endParaRPr dirty="0"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4048432" y="3054900"/>
            <a:ext cx="7727967" cy="32094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Aft>
                <a:spcPts val="2133"/>
              </a:spcAft>
              <a:buNone/>
            </a:pPr>
            <a:r>
              <a:rPr lang="it" dirty="0" smtClean="0"/>
              <a:t>O tema do projeto </a:t>
            </a:r>
            <a:r>
              <a:rPr lang="it" dirty="0"/>
              <a:t>é </a:t>
            </a:r>
            <a:r>
              <a:rPr lang="it" dirty="0" smtClean="0"/>
              <a:t>a obra "</a:t>
            </a:r>
            <a:r>
              <a:rPr lang="fr-FR" dirty="0"/>
              <a:t>La Liberté guidant le </a:t>
            </a:r>
            <a:r>
              <a:rPr lang="fr-FR" dirty="0" smtClean="0"/>
              <a:t>peuple</a:t>
            </a:r>
            <a:r>
              <a:rPr lang="it" dirty="0"/>
              <a:t> "</a:t>
            </a:r>
            <a:r>
              <a:rPr lang="it" dirty="0" smtClean="0"/>
              <a:t>(</a:t>
            </a:r>
            <a:r>
              <a:rPr lang="pt-PT" dirty="0"/>
              <a:t>a liberdade </a:t>
            </a:r>
            <a:r>
              <a:rPr lang="pt-PT" dirty="0" smtClean="0"/>
              <a:t>guiando o povo</a:t>
            </a:r>
            <a:r>
              <a:rPr lang="it" dirty="0" smtClean="0"/>
              <a:t>) do pintor </a:t>
            </a:r>
            <a:r>
              <a:rPr lang="pt-PT" dirty="0"/>
              <a:t>Eugène </a:t>
            </a:r>
            <a:r>
              <a:rPr lang="pt-PT" dirty="0" smtClean="0"/>
              <a:t>Delacroix, este projeto teve o interesse de encontrar informações sobre como a pintura impactou a arte em suas diferentes áreas.</a:t>
            </a:r>
            <a:endParaRPr dirty="0"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415600" y="58223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it" sz="2533" dirty="0"/>
              <a:t>IPMaia, </a:t>
            </a:r>
            <a:r>
              <a:rPr lang="it" sz="2533" dirty="0" smtClean="0"/>
              <a:t>11/04/2023</a:t>
            </a:r>
            <a:endParaRPr sz="2533" dirty="0"/>
          </a:p>
        </p:txBody>
      </p:sp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415600" y="5197233"/>
            <a:ext cx="3231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" sz="2267" dirty="0" smtClean="0"/>
              <a:t>Flávio Santos</a:t>
            </a:r>
            <a:endParaRPr sz="2267" dirty="0"/>
          </a:p>
        </p:txBody>
      </p:sp>
      <p:pic>
        <p:nvPicPr>
          <p:cNvPr id="8" name="Google Shape;95;p18"/>
          <p:cNvPicPr preferRelativeResize="0"/>
          <p:nvPr/>
        </p:nvPicPr>
        <p:blipFill rotWithShape="1">
          <a:blip r:embed="rId3">
            <a:alphaModFix/>
          </a:blip>
          <a:srcRect l="10505" t="20950" r="9481" b="16172"/>
          <a:stretch/>
        </p:blipFill>
        <p:spPr>
          <a:xfrm>
            <a:off x="415600" y="264401"/>
            <a:ext cx="3231200" cy="12696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https://mail.google.com/mail/u/2?ui=2&amp;ik=0153eff20b&amp;attid=0.1&amp;permmsgid=msg-a:r7227398628090273971&amp;th=1876c724dc530b42&amp;view=fimg&amp;fur=ip&amp;sz=s0-l75-ft&amp;attbid=ANGjdJ8BJdBSkPa-HLe6En1NcG3b7oly6Pyj35yNqnwxiDkx6ZSyM1eBvme-eegiNWthVKv8ytEHw-lKDxcqQRXYj_Lv6-8fjymhPyugcpanDn9eAmnJSPWkJZ0pPMQ&amp;disp=emb&amp;realattid=1876c72425ca3bc8062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73637" y="2449721"/>
            <a:ext cx="1915125" cy="25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5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7845"/>
            <a:ext cx="10515600" cy="1325563"/>
          </a:xfrm>
        </p:spPr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Povo-Selo </a:t>
            </a:r>
            <a:endParaRPr lang="pt-PT" dirty="0"/>
          </a:p>
        </p:txBody>
      </p:sp>
      <p:sp>
        <p:nvSpPr>
          <p:cNvPr id="4" name="AutoShape 2" descr="Stamp: PHILEXFRANCE Delacroix - Liberty Leading the People  (France(International Stamp Exhibition PHILEXFRANCE '99, Paris) Yt:FR  3236,Mi:FR 3377,Sn:FR 2713c,Un:FR 3212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29" y="1127852"/>
            <a:ext cx="4575604" cy="45451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40632" y="5775837"/>
            <a:ext cx="1195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>
                <a:hlinkClick r:id="rId3"/>
              </a:rPr>
              <a:t>https://colnect.com/en/stamps/stamp/30490-PHILEXFRANCE_Liberty_Leading_the_People_by_Delacroix-International_Stamp_Exhibition_PHILEXFRANCE_99_Paris-France</a:t>
            </a:r>
            <a:endParaRPr lang="pt-PT" dirty="0"/>
          </a:p>
        </p:txBody>
      </p:sp>
      <p:sp>
        <p:nvSpPr>
          <p:cNvPr id="9" name="CaixaDeTexto 8"/>
          <p:cNvSpPr txBox="1"/>
          <p:nvPr/>
        </p:nvSpPr>
        <p:spPr>
          <a:xfrm>
            <a:off x="7525908" y="1127852"/>
            <a:ext cx="34434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Em diferentes épocas foram também </a:t>
            </a:r>
            <a:r>
              <a:rPr lang="pt-PT" dirty="0" err="1" smtClean="0"/>
              <a:t>criadod</a:t>
            </a:r>
            <a:r>
              <a:rPr lang="pt-PT" dirty="0" smtClean="0"/>
              <a:t> selos da obra de arte que podem ser comprados até os dias de hoje, principalmente na internet.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2575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 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 smtClean="0"/>
          </a:p>
          <a:p>
            <a:pPr marL="0" indent="0">
              <a:buNone/>
            </a:pPr>
            <a:endParaRPr lang="pt-PT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/>
            </a:r>
            <a:br>
              <a:rPr lang="pt-PT" dirty="0" smtClean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439298" y="88617"/>
            <a:ext cx="1824680" cy="78535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Palavra chave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62664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Povo-Selos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476"/>
            <a:ext cx="12192000" cy="256940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24930" y="54124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hlinkClick r:id="rId3"/>
              </a:rPr>
              <a:t>https://</a:t>
            </a:r>
            <a:r>
              <a:rPr lang="pt-PT" dirty="0" smtClean="0">
                <a:hlinkClick r:id="rId3"/>
              </a:rPr>
              <a:t>www.artonstamps.org/Art-Gallery/Renown/Liberty/liberty.htm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94140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Povo-Quebra Cabeças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2050" name="Picture 2" descr="https://m.media-amazon.com/images/I/810G575Os7L._AC_SL1500_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50" y="1690688"/>
            <a:ext cx="4972217" cy="420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7026876" y="2141838"/>
            <a:ext cx="2949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Também foi feita pela marca Clementoni o jogo de quebra cabeças do quadro.</a:t>
            </a:r>
          </a:p>
          <a:p>
            <a:endParaRPr lang="pt-PT" dirty="0"/>
          </a:p>
          <a:p>
            <a:r>
              <a:rPr lang="pt-PT" dirty="0" smtClean="0"/>
              <a:t>O quebra cabeça possui mil peças de montar e com a </a:t>
            </a:r>
            <a:r>
              <a:rPr lang="pt-PT" dirty="0"/>
              <a:t>d</a:t>
            </a:r>
            <a:r>
              <a:rPr lang="pt-PT" dirty="0" smtClean="0"/>
              <a:t>imensões </a:t>
            </a:r>
            <a:r>
              <a:rPr lang="pt-PT" dirty="0"/>
              <a:t>do produto </a:t>
            </a:r>
            <a:r>
              <a:rPr lang="pt-PT" dirty="0" smtClean="0"/>
              <a:t>de: </a:t>
            </a:r>
            <a:r>
              <a:rPr lang="pt-PT" dirty="0"/>
              <a:t>28.1 x 5.8 x 37 centímetros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369540" y="59922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hlinkClick r:id="rId3"/>
              </a:rPr>
              <a:t>https://www.amazon.es/-/</a:t>
            </a:r>
            <a:r>
              <a:rPr lang="pt-PT" dirty="0" smtClean="0">
                <a:hlinkClick r:id="rId3"/>
              </a:rPr>
              <a:t>pt/dp/B083MNV2KJ/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3598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" y="0"/>
            <a:ext cx="12186427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5436974" y="5541298"/>
            <a:ext cx="1927654" cy="65078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  <p:sp>
        <p:nvSpPr>
          <p:cNvPr id="6" name="Seta para a esquerda 5"/>
          <p:cNvSpPr/>
          <p:nvPr/>
        </p:nvSpPr>
        <p:spPr>
          <a:xfrm>
            <a:off x="3637007" y="39730"/>
            <a:ext cx="1927654" cy="65078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8" name="Seta para a esquerda 7"/>
          <p:cNvSpPr/>
          <p:nvPr/>
        </p:nvSpPr>
        <p:spPr>
          <a:xfrm>
            <a:off x="4263083" y="1055644"/>
            <a:ext cx="1927654" cy="65078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Resultados da pesquisa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788041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Povo-3D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022442" y="5591258"/>
            <a:ext cx="4338112" cy="1920234"/>
          </a:xfrm>
        </p:spPr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3074" name="Picture 2" descr="https://cdn.myminifactory.com/assets/object-assets/579fca1f6d74d/images/resize-8cad2113c269c13f2945c8c0a2e800e251af55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290" y="1539295"/>
            <a:ext cx="4203357" cy="420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7232822" y="2380735"/>
            <a:ext cx="26772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Os modeladores de impressão 3D chamados 3DShook, criaram uma estatua da mulher da obra em uma impressora 3D.</a:t>
            </a:r>
          </a:p>
          <a:p>
            <a:endParaRPr lang="pt-PT" dirty="0"/>
          </a:p>
          <a:p>
            <a:r>
              <a:rPr lang="pt-PT" dirty="0" smtClean="0"/>
              <a:t>O download do modelo pode </a:t>
            </a:r>
            <a:r>
              <a:rPr lang="pt-PT" dirty="0"/>
              <a:t>ser </a:t>
            </a:r>
            <a:r>
              <a:rPr lang="pt-PT" dirty="0" smtClean="0"/>
              <a:t>achado </a:t>
            </a:r>
            <a:r>
              <a:rPr lang="pt-PT" dirty="0"/>
              <a:t>em</a:t>
            </a:r>
            <a:r>
              <a:rPr lang="pt-PT" dirty="0" smtClean="0"/>
              <a:t>: </a:t>
            </a:r>
            <a:r>
              <a:rPr lang="pt-PT" dirty="0" smtClean="0">
                <a:hlinkClick r:id="rId3"/>
              </a:rPr>
              <a:t>https</a:t>
            </a:r>
            <a:r>
              <a:rPr lang="pt-PT" dirty="0">
                <a:hlinkClick r:id="rId3"/>
              </a:rPr>
              <a:t>://</a:t>
            </a:r>
            <a:r>
              <a:rPr lang="pt-PT" dirty="0" smtClean="0">
                <a:hlinkClick r:id="rId3"/>
              </a:rPr>
              <a:t>www.myminifactory.com/object/3d-print-marianne-15593</a:t>
            </a:r>
            <a:r>
              <a:rPr lang="pt-PT" dirty="0" smtClean="0"/>
              <a:t> e o site dos criadores:</a:t>
            </a:r>
          </a:p>
          <a:p>
            <a:r>
              <a:rPr lang="pt-PT" dirty="0" smtClean="0">
                <a:hlinkClick r:id="rId4"/>
              </a:rPr>
              <a:t>http://</a:t>
            </a:r>
            <a:r>
              <a:rPr lang="pt-PT" u="sng" dirty="0" smtClean="0">
                <a:hlinkClick r:id="rId4"/>
              </a:rPr>
              <a:t>www.3dshook.com</a:t>
            </a:r>
            <a:endParaRPr lang="pt-PT" dirty="0"/>
          </a:p>
          <a:p>
            <a:endParaRPr lang="pt-PT" dirty="0"/>
          </a:p>
        </p:txBody>
      </p:sp>
      <p:sp>
        <p:nvSpPr>
          <p:cNvPr id="6" name="Retângulo 5"/>
          <p:cNvSpPr/>
          <p:nvPr/>
        </p:nvSpPr>
        <p:spPr>
          <a:xfrm>
            <a:off x="469557" y="59050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hlinkClick r:id="rId3"/>
              </a:rPr>
              <a:t>https://www.myminifactory.com/object/3d-print-marianne-15593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7977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/>
            </a:r>
            <a:br>
              <a:rPr lang="pt-PT" dirty="0" smtClean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291"/>
            <a:ext cx="12193182" cy="6888291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748217" y="38037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6" name="Seta para a direita 5"/>
          <p:cNvSpPr/>
          <p:nvPr/>
        </p:nvSpPr>
        <p:spPr>
          <a:xfrm>
            <a:off x="5634681" y="4539049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883582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Povo-3D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098" name="Picture 2" descr="STL file Liberty Leading the People la liberté guidant le peuple stl・3D  printer model to download・Cul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3" y="2110138"/>
            <a:ext cx="6479795" cy="3644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6781798" y="2450554"/>
            <a:ext cx="5576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smtClean="0"/>
              <a:t>Outra impressão 3D, mas desta vez feita por </a:t>
            </a:r>
            <a:r>
              <a:rPr lang="pt-PT" cap="all" dirty="0" smtClean="0">
                <a:hlinkClick r:id="rId3"/>
              </a:rPr>
              <a:t>D1MEXABLE</a:t>
            </a:r>
            <a:r>
              <a:rPr lang="pt-PT" cap="all" dirty="0" smtClean="0"/>
              <a:t>.</a:t>
            </a:r>
            <a:endParaRPr lang="pt-PT" cap="all" dirty="0"/>
          </a:p>
          <a:p>
            <a:r>
              <a:rPr lang="pt-PT" dirty="0" smtClean="0"/>
              <a:t>O download pode </a:t>
            </a:r>
            <a:r>
              <a:rPr lang="pt-PT" dirty="0"/>
              <a:t>ser feito em</a:t>
            </a:r>
            <a:r>
              <a:rPr lang="pt-PT" dirty="0" smtClean="0"/>
              <a:t>: </a:t>
            </a:r>
            <a:r>
              <a:rPr lang="pt-PT" dirty="0" smtClean="0">
                <a:hlinkClick r:id="rId4"/>
              </a:rPr>
              <a:t>https</a:t>
            </a:r>
            <a:r>
              <a:rPr lang="pt-PT" dirty="0">
                <a:hlinkClick r:id="rId4"/>
              </a:rPr>
              <a:t>://</a:t>
            </a:r>
            <a:r>
              <a:rPr lang="pt-PT" dirty="0" smtClean="0">
                <a:hlinkClick r:id="rId4"/>
              </a:rPr>
              <a:t>cults3d.com/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25158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4932" cy="6858000"/>
          </a:xfrm>
          <a:prstGeom prst="rect">
            <a:avLst/>
          </a:prstGeom>
        </p:spPr>
      </p:pic>
      <p:sp>
        <p:nvSpPr>
          <p:cNvPr id="6" name="Seta para a direita 5"/>
          <p:cNvSpPr/>
          <p:nvPr/>
        </p:nvSpPr>
        <p:spPr>
          <a:xfrm>
            <a:off x="5634681" y="4539049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  <p:sp>
        <p:nvSpPr>
          <p:cNvPr id="7" name="Seta para a esquerda 6"/>
          <p:cNvSpPr/>
          <p:nvPr/>
        </p:nvSpPr>
        <p:spPr>
          <a:xfrm>
            <a:off x="3739979" y="13324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9972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Escolha do tema</a:t>
            </a:r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933303" cy="4351338"/>
          </a:xfrm>
        </p:spPr>
        <p:txBody>
          <a:bodyPr/>
          <a:lstStyle/>
          <a:p>
            <a:pPr marL="0" indent="0">
              <a:buNone/>
            </a:pPr>
            <a:r>
              <a:rPr lang="pt-PT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 tema foi escolhido por mim para este projeto pelo fato de ser uma pintura histórica que representa uma época de muitas mudanças e conflitos ocorridos na frança no seculo final XVIII que ficou conhecida como a revolução francesa.</a:t>
            </a:r>
            <a:endParaRPr lang="pt-PT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394" y="1825625"/>
            <a:ext cx="4738747" cy="38018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96000" y="5992297"/>
            <a:ext cx="5850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smtClean="0">
                <a:hlinkClick r:id="rId3"/>
              </a:rPr>
              <a:t>https://pt.wikipedia.org/wiki/A_Liberdade_guiando_o_povo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294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Povo-Estatua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122" name="Picture 2" descr="Arquivo: A Estátua da Liberdade Liderando o Povo no Palácio Dupleix ou no Institut De Chandernagore, Bengala Ocidental, Índ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40475"/>
            <a:ext cx="3626708" cy="482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972432" y="2191265"/>
            <a:ext cx="5700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Esta estátua </a:t>
            </a:r>
            <a:r>
              <a:rPr lang="pt-PT" dirty="0" err="1" smtClean="0"/>
              <a:t>possiu</a:t>
            </a:r>
            <a:r>
              <a:rPr lang="pt-PT" dirty="0" smtClean="0"/>
              <a:t> o mesmo nome da obra, e está </a:t>
            </a:r>
            <a:r>
              <a:rPr lang="pt-PT" dirty="0"/>
              <a:t>localizada no Museu </a:t>
            </a:r>
            <a:r>
              <a:rPr lang="pt-PT" dirty="0" err="1"/>
              <a:t>Dupleix</a:t>
            </a:r>
            <a:r>
              <a:rPr lang="pt-PT" dirty="0"/>
              <a:t> ou no Museu Francês </a:t>
            </a:r>
            <a:r>
              <a:rPr lang="pt-PT" dirty="0" err="1"/>
              <a:t>Chandannagar</a:t>
            </a:r>
            <a:r>
              <a:rPr lang="pt-PT" dirty="0"/>
              <a:t>, que era a antiga residência do governador francês Joseph François </a:t>
            </a:r>
            <a:r>
              <a:rPr lang="pt-PT" dirty="0" err="1"/>
              <a:t>Dupleix</a:t>
            </a:r>
            <a:r>
              <a:rPr lang="pt-PT" dirty="0"/>
              <a:t>, é agora o Centro Cultural Indo-Francês, que abriga um Centro de Estudos em Língua Francesa ( </a:t>
            </a:r>
            <a:r>
              <a:rPr lang="pt-PT" dirty="0" err="1"/>
              <a:t>Institut</a:t>
            </a:r>
            <a:r>
              <a:rPr lang="pt-PT" dirty="0"/>
              <a:t> de Chandernagor ), um Museu e uma biblioteca. O museu foi fundado em 1956.</a:t>
            </a:r>
          </a:p>
        </p:txBody>
      </p:sp>
    </p:spTree>
    <p:extLst>
      <p:ext uri="{BB962C8B-B14F-4D97-AF65-F5344CB8AC3E}">
        <p14:creationId xmlns:p14="http://schemas.microsoft.com/office/powerpoint/2010/main" val="2457374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 </a:t>
            </a:r>
            <a:br>
              <a:rPr lang="pt-PT" dirty="0" smtClean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216192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739979" y="13323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6" name="Seta para a direita 5"/>
          <p:cNvSpPr/>
          <p:nvPr/>
        </p:nvSpPr>
        <p:spPr>
          <a:xfrm>
            <a:off x="5634681" y="4539049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084439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Povo-tattoo</a:t>
            </a:r>
          </a:p>
        </p:txBody>
      </p:sp>
      <p:pic>
        <p:nvPicPr>
          <p:cNvPr id="1026" name="Picture 2" descr="https://scontent.fopo2-2.fna.fbcdn.net/v/t1.6435-9/56828239_2488758464541416_4464125635219947520_n.jpg?stp=cp0_dst-jpg_e15_p403x403_q65&amp;_nc_cat=108&amp;ccb=1-7&amp;_nc_sid=e007fa&amp;_nc_ohc=FWo4VIoXODEAX8OFm5j&amp;_nc_ht=scontent.fopo2-2.fna&amp;oh=00_AfAwXD8Twpj1tK6VeLC2Mf1MkJjvilhg1GPqpkO9WW30hA&amp;oe=645B8E1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99" y="1422721"/>
            <a:ext cx="4583514" cy="487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255613" y="1690688"/>
            <a:ext cx="2364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Recriação em tatuagem da pintura 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5371070" y="5568778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</a:t>
            </a:r>
            <a:r>
              <a:rPr lang="pt-PT" dirty="0" smtClean="0">
                <a:hlinkClick r:id="rId3"/>
              </a:rPr>
              <a:t>m.facebook.com/MarioHartmannTattooist/photo/...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257811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/>
            </a:r>
            <a:br>
              <a:rPr lang="pt-PT" dirty="0" smtClean="0"/>
            </a:br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601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4876800" y="230188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7" name="Seta para a direita 6"/>
          <p:cNvSpPr/>
          <p:nvPr/>
        </p:nvSpPr>
        <p:spPr>
          <a:xfrm>
            <a:off x="197707" y="3133500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200" u="sng" dirty="0"/>
          </a:p>
        </p:txBody>
      </p:sp>
    </p:spTree>
    <p:extLst>
      <p:ext uri="{BB962C8B-B14F-4D97-AF65-F5344CB8AC3E}">
        <p14:creationId xmlns:p14="http://schemas.microsoft.com/office/powerpoint/2010/main" val="2393772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Povo-Arte de rua</a:t>
            </a:r>
            <a:endParaRPr lang="pt-PT" dirty="0"/>
          </a:p>
        </p:txBody>
      </p:sp>
      <p:pic>
        <p:nvPicPr>
          <p:cNvPr id="2050" name="Picture 2" descr="Pascal &quot;PBOY&quot; Boyart, &lt; em &gt; A liberdade de expressão ( Liberty Liderando o povo ) &lt; / em &gt; ( 2019 ). Foto cortesia do artista.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25" y="1608309"/>
            <a:ext cx="6658787" cy="491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650140" y="1861751"/>
            <a:ext cx="3229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Mural de arte de rua na </a:t>
            </a:r>
            <a:r>
              <a:rPr lang="pt-PT" dirty="0" err="1"/>
              <a:t>Rue</a:t>
            </a:r>
            <a:r>
              <a:rPr lang="pt-PT" dirty="0"/>
              <a:t> d'</a:t>
            </a:r>
            <a:r>
              <a:rPr lang="pt-PT" dirty="0" err="1"/>
              <a:t>Aubervillers</a:t>
            </a:r>
            <a:r>
              <a:rPr lang="pt-PT" dirty="0"/>
              <a:t> em </a:t>
            </a:r>
            <a:r>
              <a:rPr lang="pt-PT" dirty="0" smtClean="0"/>
              <a:t>PARIS</a:t>
            </a:r>
            <a:r>
              <a:rPr lang="pt-PT" dirty="0"/>
              <a:t>, </a:t>
            </a:r>
            <a:r>
              <a:rPr lang="pt-PT" dirty="0" smtClean="0"/>
              <a:t>este é um </a:t>
            </a:r>
            <a:r>
              <a:rPr lang="pt-PT" dirty="0"/>
              <a:t>mural reproduzindo uma versão de Eugene Delacroix '</a:t>
            </a:r>
            <a:r>
              <a:rPr lang="pt-PT" dirty="0" err="1"/>
              <a:t>Liberty</a:t>
            </a:r>
            <a:r>
              <a:rPr lang="pt-PT" dirty="0"/>
              <a:t> </a:t>
            </a:r>
            <a:r>
              <a:rPr lang="pt-PT" dirty="0" err="1"/>
              <a:t>Leading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People</a:t>
            </a:r>
            <a:r>
              <a:rPr lang="pt-PT" dirty="0"/>
              <a:t>' </a:t>
            </a:r>
            <a:r>
              <a:rPr lang="pt-PT" dirty="0" smtClean="0"/>
              <a:t>em </a:t>
            </a:r>
            <a:r>
              <a:rPr lang="pt-PT" dirty="0"/>
              <a:t>28 de janeiro de </a:t>
            </a:r>
            <a:r>
              <a:rPr lang="pt-PT" dirty="0" smtClean="0"/>
              <a:t>2019. </a:t>
            </a:r>
            <a:r>
              <a:rPr lang="pt-PT" dirty="0"/>
              <a:t>O artista de rua francês Pascal </a:t>
            </a:r>
            <a:r>
              <a:rPr lang="pt-PT" dirty="0" err="1"/>
              <a:t>Boyart</a:t>
            </a:r>
            <a:r>
              <a:rPr lang="pt-PT" dirty="0"/>
              <a:t> criou, em solidariedade aos 'coletes amarelos</a:t>
            </a:r>
            <a:r>
              <a:rPr lang="pt-PT" dirty="0" smtClean="0"/>
              <a:t>', </a:t>
            </a:r>
            <a:r>
              <a:rPr lang="pt-PT" dirty="0"/>
              <a:t>um afresco em uma parede de Paris que apresenta uma versão contemporânea de A Liberdade Guiando o Povo de Eugene </a:t>
            </a:r>
            <a:r>
              <a:rPr lang="pt-PT" dirty="0" smtClean="0"/>
              <a:t>Delacroix.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57535" y="5832069"/>
            <a:ext cx="345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https://www.gettyimages.pt/fotos/liberty-leading-the-people-by-eugene-delacroix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71832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Povo-Arte de rua</a:t>
            </a:r>
          </a:p>
        </p:txBody>
      </p:sp>
      <p:pic>
        <p:nvPicPr>
          <p:cNvPr id="3078" name="Picture 6" descr="FRANCE-STREET-AR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3553"/>
            <a:ext cx="3446557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530811" y="1845276"/>
            <a:ext cx="3468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Grafite </a:t>
            </a:r>
            <a:r>
              <a:rPr lang="pt-PT" dirty="0"/>
              <a:t>de arte de rua inacabado feito em uma escada pelos artistas de rua franceses Zag e Sia em Paris em 1º de março de 2016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366054" y="5519032"/>
            <a:ext cx="345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https://www.gettyimages.pt/fotos/liberty-leading-the-people-by-eugene-delacroix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23854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</a:t>
            </a:r>
            <a:r>
              <a:rPr lang="pt-PT" dirty="0"/>
              <a:t>Fotografia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928816" y="5722122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pt-PT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122" name="Picture 2" descr="Carnivalist dressed as Marianne, the national personification of the French Republic, holds the French Tricolour and forms up with other actors for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63" y="1881488"/>
            <a:ext cx="6852058" cy="42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125729" y="2174790"/>
            <a:ext cx="48191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Uma carnavalesca fantasiada de </a:t>
            </a:r>
            <a:r>
              <a:rPr lang="pt-PT" dirty="0" err="1"/>
              <a:t>Marianne</a:t>
            </a:r>
            <a:r>
              <a:rPr lang="pt-PT" dirty="0"/>
              <a:t>, a personificação nacional da República Francesa, segura a Tricolor Francesa e forma com outros atores para o quadro de Eugene Delacroix "Liberty </a:t>
            </a:r>
            <a:r>
              <a:rPr lang="pt-PT" dirty="0" err="1"/>
              <a:t>Leading</a:t>
            </a:r>
            <a:r>
              <a:rPr lang="pt-PT" dirty="0"/>
              <a:t> the </a:t>
            </a:r>
            <a:r>
              <a:rPr lang="pt-PT" dirty="0" err="1"/>
              <a:t>People</a:t>
            </a:r>
            <a:r>
              <a:rPr lang="pt-PT" dirty="0"/>
              <a:t>" no encontro de carnaval gay-lésbico "</a:t>
            </a:r>
            <a:r>
              <a:rPr lang="pt-PT" dirty="0" err="1"/>
              <a:t>Roeschensitzung</a:t>
            </a:r>
            <a:r>
              <a:rPr lang="pt-PT" dirty="0"/>
              <a:t>" (sessão do pequeno rosas) com o tema francês 'La </a:t>
            </a:r>
            <a:r>
              <a:rPr lang="pt-PT" dirty="0" err="1"/>
              <a:t>Vie</a:t>
            </a:r>
            <a:r>
              <a:rPr lang="pt-PT" dirty="0"/>
              <a:t> </a:t>
            </a:r>
            <a:r>
              <a:rPr lang="pt-PT" dirty="0" err="1"/>
              <a:t>en</a:t>
            </a:r>
            <a:r>
              <a:rPr lang="pt-PT" dirty="0"/>
              <a:t> </a:t>
            </a:r>
            <a:r>
              <a:rPr lang="pt-PT" dirty="0" err="1"/>
              <a:t>Roese</a:t>
            </a:r>
            <a:r>
              <a:rPr lang="pt-PT" dirty="0"/>
              <a:t>' em Colônia, oeste da Alemanha, em 7 de fevereiro de 2020.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125729" y="5223900"/>
            <a:ext cx="345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https://www.gettyimages.pt/fotos/liberty-leading-the-people-by-eugene-delacroix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01819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Povo-Fotografia</a:t>
            </a:r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6161902" y="1825625"/>
            <a:ext cx="61536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Manifestantes </a:t>
            </a:r>
            <a:r>
              <a:rPr lang="pt-PT" dirty="0" smtClean="0"/>
              <a:t>fazem uma </a:t>
            </a:r>
            <a:r>
              <a:rPr lang="pt-PT" dirty="0"/>
              <a:t>pintura de Eugene Delacroix "Liberdade Guiando o Povo" durante um protesto antigovernamental em 13 de julho de 2013 em Sofia. Apenas cinco meses depois que grandes comícios contra a pobreza derrubaram o governo, os búlgaros estão de volta às ruas, desta vez marchando pela reforma de um sistema político "corrupto"</a:t>
            </a:r>
          </a:p>
        </p:txBody>
      </p:sp>
      <p:pic>
        <p:nvPicPr>
          <p:cNvPr id="4102" name="Picture 6" descr="Demonstrators perform Eugene Delacroix's painting &quot;Liberty Leading the People&quot; during an anti-government protest on July 13, 2013 in Sofia. Just five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641613"/>
            <a:ext cx="5829300" cy="387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6161902" y="4594959"/>
            <a:ext cx="345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https://www.gettyimages.pt/fotos/liberty-leading-the-people-by-eugene-delacroix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20548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Povo-Nota</a:t>
            </a:r>
            <a:endParaRPr lang="pt-PT" dirty="0"/>
          </a:p>
        </p:txBody>
      </p:sp>
      <p:pic>
        <p:nvPicPr>
          <p:cNvPr id="6146" name="Picture 2" descr="Francs banknote, 1978-1995, obverse, Eugene Delacroix and detail from Liberty Leading the People . France, 20th century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1" y="1690688"/>
            <a:ext cx="7080454" cy="455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784757" y="2405449"/>
            <a:ext cx="3632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FRANÇA - 29 DE SETEMBRO: Nota de 100 francos, 1978-1995, </a:t>
            </a:r>
            <a:r>
              <a:rPr lang="pt-PT" dirty="0" smtClean="0"/>
              <a:t>detalhe </a:t>
            </a:r>
            <a:r>
              <a:rPr lang="pt-PT" dirty="0"/>
              <a:t>de Liberty </a:t>
            </a:r>
            <a:r>
              <a:rPr lang="pt-PT" dirty="0" err="1"/>
              <a:t>Leading</a:t>
            </a:r>
            <a:r>
              <a:rPr lang="pt-PT" dirty="0"/>
              <a:t> the </a:t>
            </a:r>
            <a:r>
              <a:rPr lang="pt-PT" dirty="0" err="1"/>
              <a:t>People</a:t>
            </a:r>
            <a:r>
              <a:rPr lang="pt-PT" dirty="0"/>
              <a:t> (1830). França, século XX.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228735" y="5131853"/>
            <a:ext cx="345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https://www.gettyimages.pt/fotos/liberty-leading-the-people-by-eugene-delacroix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92663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Povo-Protesto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850339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CaixaDeTexto 3"/>
          <p:cNvSpPr txBox="1"/>
          <p:nvPr/>
        </p:nvSpPr>
        <p:spPr>
          <a:xfrm>
            <a:off x="7199871" y="2339546"/>
            <a:ext cx="47449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Os manifestantes carregam um cartaz com a frase "Liberdade guiando o povo" de Eugene Delacroix e os dizeres "Eleições falsificadas de 2017, eleições roubadas, república corrompida, a França merecia mais do que redes mafiosas", enquanto participam do vigésimo sábado consecutivo de manifestações convocadas pelos "coletes amarelos".</a:t>
            </a:r>
          </a:p>
        </p:txBody>
      </p:sp>
      <p:pic>
        <p:nvPicPr>
          <p:cNvPr id="8194" name="Picture 2" descr="Protesters carry a placard depicting Eugene Delacroix's &quot;Liberty Leading the People&quot; and reading &quot;2017 falsified elections, robbed elections,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8" y="2339546"/>
            <a:ext cx="58293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6503857" y="5137077"/>
            <a:ext cx="370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</a:t>
            </a:r>
            <a:r>
              <a:rPr lang="pt-PT" dirty="0" smtClean="0">
                <a:hlinkClick r:id="rId3"/>
              </a:rPr>
              <a:t>www.gettyimages.pt/fotos/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0882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Principais informações da obra</a:t>
            </a:r>
            <a:endParaRPr lang="pt-PT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91360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Liberdade guiando o povo (nome original: La </a:t>
            </a:r>
            <a:r>
              <a:rPr lang="pt-PT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Liberté</a:t>
            </a: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guidant</a:t>
            </a: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</a:t>
            </a: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PT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peuple</a:t>
            </a: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é uma pintura de Eugène Delacroix em comemoração à Revolução de Julho de 1830, com a queda de Carlos X.  Uma mulher representando a Liberdade, guia o povo por cima dos corpos dos derrotados, empunhando a bandeira tricolor da Revolução francesa em uma mão e brandindo um mosquete com baioneta na outra. A pintura é talvez a obra mais conhecida de Eugène Delacroix.</a:t>
            </a:r>
          </a:p>
          <a:p>
            <a:pPr marL="0" indent="0">
              <a:buNone/>
            </a:pP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Delacroix pintou A Liberdade no outono de 1830. Numa carta ao seu irmão, datada de 21 de outubro daquele ano, escreveu: "O meu mau humor está desaparecendo graças ao trabalho árduo. Embarquei num tema moderno - a barricada. Mesmo que eu não tenha lutado pelo meu país, pelo menos pinto para ele</a:t>
            </a:r>
            <a:r>
              <a:rPr lang="pt-PT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". </a:t>
            </a:r>
            <a:r>
              <a:rPr lang="pt-PT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 quadro foi exibido pela primeira vez no Salão de Maio de 1831.</a:t>
            </a:r>
          </a:p>
        </p:txBody>
      </p:sp>
      <p:pic>
        <p:nvPicPr>
          <p:cNvPr id="2050" name="Picture 2" descr="https://upload.wikimedia.org/wikipedia/commons/thumb/9/9d/Eugene_delacroix.jpg/361px-Eugene_delacroi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935" y="1904872"/>
            <a:ext cx="2891865" cy="384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/>
          <p:cNvSpPr/>
          <p:nvPr/>
        </p:nvSpPr>
        <p:spPr>
          <a:xfrm>
            <a:off x="838200" y="5807631"/>
            <a:ext cx="5850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smtClean="0">
                <a:hlinkClick r:id="rId3"/>
              </a:rPr>
              <a:t>https://pt.wikipedia.org/wiki/A_Liberdade_guiando_o_povo</a:t>
            </a:r>
            <a:endParaRPr lang="pt-PT" dirty="0"/>
          </a:p>
        </p:txBody>
      </p:sp>
      <p:sp>
        <p:nvSpPr>
          <p:cNvPr id="4" name="Retângulo 3"/>
          <p:cNvSpPr/>
          <p:nvPr/>
        </p:nvSpPr>
        <p:spPr>
          <a:xfrm>
            <a:off x="7751805" y="5750011"/>
            <a:ext cx="43145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1400" dirty="0" smtClean="0">
                <a:hlinkClick r:id="rId4"/>
              </a:rPr>
              <a:t>Https://pt.wikipedia.org/wiki/Eug%C3%A8ne_Delacroix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46509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95283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245708" y="111082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7" name="Seta para a esquerda 6"/>
          <p:cNvSpPr/>
          <p:nvPr/>
        </p:nvSpPr>
        <p:spPr>
          <a:xfrm>
            <a:off x="4464908" y="3583331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  <p:sp>
        <p:nvSpPr>
          <p:cNvPr id="8" name="Seta para a esquerda 7"/>
          <p:cNvSpPr/>
          <p:nvPr/>
        </p:nvSpPr>
        <p:spPr>
          <a:xfrm>
            <a:off x="2804983" y="1944731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Link escolhido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201137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Povo-Moedas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7174" name="Picture 6" descr="France: 1993 5 Ounce Gold, Liberty Leading the People for Sale at Auction  on Tue, 09/14/2004 - 07:00 - Important Estate Jewelry | Doyle Auction Hou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163" y="1802500"/>
            <a:ext cx="6103293" cy="303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886832" y="4993136"/>
            <a:ext cx="29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1993: 5 </a:t>
            </a:r>
            <a:r>
              <a:rPr lang="en-US" b="1" dirty="0" err="1" smtClean="0"/>
              <a:t>francos</a:t>
            </a:r>
            <a:endParaRPr lang="pt-PT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865342" y="5678593"/>
            <a:ext cx="481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</a:t>
            </a:r>
            <a:r>
              <a:rPr lang="en-US" b="1" dirty="0" smtClean="0">
                <a:hlinkClick r:id="rId3"/>
              </a:rPr>
              <a:t>doyle.com/auctions/04jl02-important-estate-jewelry/catalogue/</a:t>
            </a:r>
            <a:endParaRPr lang="pt-PT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995832" y="4661412"/>
            <a:ext cx="290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1993: 100 </a:t>
            </a:r>
            <a:r>
              <a:rPr lang="en-US" b="1" dirty="0" err="1" smtClean="0"/>
              <a:t>francos</a:t>
            </a:r>
            <a:endParaRPr lang="pt-PT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08687" y="5106063"/>
            <a:ext cx="481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4"/>
              </a:rPr>
              <a:t>https://coin-brothers.com/catalog/coin651</a:t>
            </a:r>
            <a:endParaRPr lang="pt-PT" dirty="0"/>
          </a:p>
        </p:txBody>
      </p:sp>
      <p:pic>
        <p:nvPicPr>
          <p:cNvPr id="7176" name="Picture 8" descr="100 Francs France 1993, KM# 1018.1 | CoinBrothers Catalo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4" y="2076706"/>
            <a:ext cx="466725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377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" y="0"/>
            <a:ext cx="12182261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295135" y="-23855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6" name="Seta para a direita 5"/>
          <p:cNvSpPr/>
          <p:nvPr/>
        </p:nvSpPr>
        <p:spPr>
          <a:xfrm>
            <a:off x="5618204" y="4344462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u="sng" dirty="0" smtClean="0"/>
              <a:t>Link escolhido</a:t>
            </a:r>
            <a:endParaRPr lang="pt-PT" sz="1200" u="sng" dirty="0"/>
          </a:p>
        </p:txBody>
      </p:sp>
    </p:spTree>
    <p:extLst>
      <p:ext uri="{BB962C8B-B14F-4D97-AF65-F5344CB8AC3E}">
        <p14:creationId xmlns:p14="http://schemas.microsoft.com/office/powerpoint/2010/main" val="47426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</a:t>
            </a:r>
            <a:r>
              <a:rPr lang="pt-PT" dirty="0" err="1" smtClean="0"/>
              <a:t>ceramica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9218" name="Picture 2" descr="Eugène Delacroix Liberty Leading the People. 11 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49" y="1481931"/>
            <a:ext cx="7562850" cy="50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8682681" y="1825625"/>
            <a:ext cx="2586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Uma xicara de café para os fãs da obra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8402595" y="3715265"/>
            <a:ext cx="2951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https://www.etsy.com/listing/561172697/eugene-delacroix-liberty-leading-the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0236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3295135" y="-23855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6" name="Seta para a direita 5"/>
          <p:cNvSpPr/>
          <p:nvPr/>
        </p:nvSpPr>
        <p:spPr>
          <a:xfrm>
            <a:off x="5741772" y="5702300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u="sng" dirty="0" smtClean="0"/>
              <a:t>Link escolhido</a:t>
            </a:r>
            <a:endParaRPr lang="pt-PT" sz="1200" u="sng" dirty="0"/>
          </a:p>
        </p:txBody>
      </p:sp>
    </p:spTree>
    <p:extLst>
      <p:ext uri="{BB962C8B-B14F-4D97-AF65-F5344CB8AC3E}">
        <p14:creationId xmlns:p14="http://schemas.microsoft.com/office/powerpoint/2010/main" val="22247370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Povo-tapeçaria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0242" name="Picture 2" descr="Eugene Delacroix - &quot;La Liberte guidant le peuple (Liberty Leading the People)&quot;  Woven Tapestry Throw | Yizz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88" y="1690688"/>
            <a:ext cx="496252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155265" y="2174789"/>
            <a:ext cx="445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Um belo tapete para os fãs da obra.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5155265" y="5253633"/>
            <a:ext cx="1881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https://yizzam.com/products/301820-131602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47670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direita 4"/>
          <p:cNvSpPr/>
          <p:nvPr/>
        </p:nvSpPr>
        <p:spPr>
          <a:xfrm>
            <a:off x="5725296" y="5216267"/>
            <a:ext cx="1804086" cy="6096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u="sng" dirty="0" smtClean="0"/>
              <a:t>Link escolhido</a:t>
            </a:r>
            <a:endParaRPr lang="pt-PT" sz="1200" u="sng" dirty="0"/>
          </a:p>
        </p:txBody>
      </p:sp>
      <p:sp>
        <p:nvSpPr>
          <p:cNvPr id="6" name="Seta para a esquerda 5"/>
          <p:cNvSpPr/>
          <p:nvPr/>
        </p:nvSpPr>
        <p:spPr>
          <a:xfrm>
            <a:off x="3295135" y="0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044070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Povo-Lego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1266" name="Picture 2" descr="https://brickpixels.files.wordpress.com/2016/11/img_2760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8" y="1897083"/>
            <a:ext cx="5000967" cy="395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6013621" y="20941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solidFill>
                  <a:srgbClr val="192930"/>
                </a:solidFill>
                <a:latin typeface="Cabin"/>
              </a:rPr>
              <a:t>Essas recriações de obras de arte famosas foram um grande esforço para o fotógrafo artista LEGO® e usuário do Instagram @</a:t>
            </a:r>
            <a:r>
              <a:rPr lang="pt-PT" dirty="0" err="1">
                <a:solidFill>
                  <a:srgbClr val="192930"/>
                </a:solidFill>
                <a:latin typeface="Cabin"/>
              </a:rPr>
              <a:t>kiyoungphoto</a:t>
            </a:r>
            <a:r>
              <a:rPr lang="pt-PT" dirty="0">
                <a:solidFill>
                  <a:srgbClr val="192930"/>
                </a:solidFill>
                <a:latin typeface="Cabin"/>
              </a:rPr>
              <a:t>.</a:t>
            </a:r>
            <a:endParaRPr lang="pt-PT" dirty="0"/>
          </a:p>
        </p:txBody>
      </p:sp>
      <p:sp>
        <p:nvSpPr>
          <p:cNvPr id="5" name="Retângulo 4"/>
          <p:cNvSpPr/>
          <p:nvPr/>
        </p:nvSpPr>
        <p:spPr>
          <a:xfrm>
            <a:off x="5839167" y="38741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hlinkClick r:id="rId3"/>
              </a:rPr>
              <a:t>https://brickpixels.net/2016/11/05/artist-painstakingly-recreates-masterpieces-with-lego-minifigures/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675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Guiando o </a:t>
            </a:r>
            <a:r>
              <a:rPr lang="pt-PT" dirty="0" smtClean="0"/>
              <a:t>Povo-</a:t>
            </a:r>
            <a:r>
              <a:rPr lang="pt-PT" dirty="0" err="1" smtClean="0"/>
              <a:t>Simpson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6386" name="Picture 2" descr="https://static.wikia.nocookie.net/simpsons/images/3/39/A_Liberdade_Guiando_o_Povo.jpg/revision/latest?cb=20160517023812&amp;path-prefix=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70" y="2041954"/>
            <a:ext cx="380047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4901513" y="2108886"/>
            <a:ext cx="4226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A pintura também foi referenciada na seria </a:t>
            </a:r>
            <a:r>
              <a:rPr lang="pt-PT" dirty="0" err="1" smtClean="0"/>
              <a:t>Simpson</a:t>
            </a:r>
            <a:r>
              <a:rPr lang="pt-PT" dirty="0" smtClean="0"/>
              <a:t>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8471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Carlota liderando o povo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742387" y="6502780"/>
            <a:ext cx="6321294" cy="2461335"/>
          </a:xfrm>
        </p:spPr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7410" name="Picture 2" descr="Carlota Leading the People (after Eugene Delacroix's Liberty Leading the  People, 1830), 2011. Oil on Canvas, 60″x72″ Painting by Lili Bernard |  Saatchi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53" y="2126120"/>
            <a:ext cx="4734390" cy="394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445211" y="2224216"/>
            <a:ext cx="55687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Carlota liderando o povo, durante a revolta dos escravos cubanos de 1843. Carlota, </a:t>
            </a:r>
            <a:r>
              <a:rPr lang="pt-PT" dirty="0" err="1"/>
              <a:t>en</a:t>
            </a:r>
            <a:r>
              <a:rPr lang="pt-PT" dirty="0"/>
              <a:t> escravizada mulher </a:t>
            </a:r>
            <a:r>
              <a:rPr lang="pt-PT" dirty="0" err="1"/>
              <a:t>iorubá</a:t>
            </a:r>
            <a:r>
              <a:rPr lang="pt-PT" dirty="0"/>
              <a:t>, lidera a rebelião em </a:t>
            </a:r>
            <a:r>
              <a:rPr lang="pt-PT" dirty="0" err="1"/>
              <a:t>Matanzas</a:t>
            </a:r>
            <a:r>
              <a:rPr lang="pt-PT" dirty="0"/>
              <a:t>, Cuba, junto com seus companheiros, </a:t>
            </a:r>
            <a:r>
              <a:rPr lang="pt-PT" dirty="0" err="1"/>
              <a:t>Fermina</a:t>
            </a:r>
            <a:r>
              <a:rPr lang="pt-PT" dirty="0"/>
              <a:t> e Evaristo. Após sua captura, Carlota foi arrastada e esquartejada até a morte. “ Outra obra-prima de </a:t>
            </a:r>
            <a:r>
              <a:rPr lang="pt-PT" dirty="0" err="1"/>
              <a:t>Lili</a:t>
            </a:r>
            <a:r>
              <a:rPr lang="pt-PT" dirty="0"/>
              <a:t> </a:t>
            </a:r>
            <a:r>
              <a:rPr lang="pt-PT" dirty="0" smtClean="0"/>
              <a:t>Bernard que foi inspirada pela obra de </a:t>
            </a:r>
            <a:r>
              <a:rPr lang="pt-PT" dirty="0"/>
              <a:t>Delacroix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5" name="CaixaDeTexto 4">
            <a:hlinkClick r:id="rId3"/>
          </p:cNvPr>
          <p:cNvSpPr txBox="1"/>
          <p:nvPr/>
        </p:nvSpPr>
        <p:spPr>
          <a:xfrm>
            <a:off x="5445211" y="4433179"/>
            <a:ext cx="41848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https://www.saatchiart.com/print/Painting-Carlota-Leading-the-People-after-Eugene-Delacroix-s-Liberty-Leading-the-People-1830-2011-Oil-on-Canvas-60-x72/672375/2555072/view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86975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 smtClean="0"/>
              <a:t> </a:t>
            </a:r>
            <a:endParaRPr lang="pt-PT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 rot="19738511">
            <a:off x="5847295" y="1638687"/>
            <a:ext cx="1762898" cy="73947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 smtClean="0"/>
              <a:t>Link escolhido</a:t>
            </a:r>
            <a:endParaRPr lang="pt-PT" sz="1600" dirty="0"/>
          </a:p>
        </p:txBody>
      </p:sp>
      <p:sp>
        <p:nvSpPr>
          <p:cNvPr id="8" name="Retângulo 7"/>
          <p:cNvSpPr/>
          <p:nvPr/>
        </p:nvSpPr>
        <p:spPr>
          <a:xfrm>
            <a:off x="7674663" y="739938"/>
            <a:ext cx="1321056" cy="10856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Eu escolhi o wikipedia por possuir mais informações sobre o tema.</a:t>
            </a:r>
            <a:endParaRPr lang="pt-PT" sz="1400" dirty="0"/>
          </a:p>
        </p:txBody>
      </p:sp>
      <p:sp>
        <p:nvSpPr>
          <p:cNvPr id="9" name="Seta para a esquerda 8"/>
          <p:cNvSpPr/>
          <p:nvPr/>
        </p:nvSpPr>
        <p:spPr>
          <a:xfrm rot="1285037">
            <a:off x="912344" y="1030842"/>
            <a:ext cx="1762898" cy="73947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600" dirty="0" smtClean="0"/>
              <a:t>Motor de busca</a:t>
            </a:r>
            <a:endParaRPr lang="pt-PT" sz="1600" dirty="0"/>
          </a:p>
        </p:txBody>
      </p:sp>
      <p:sp>
        <p:nvSpPr>
          <p:cNvPr id="11" name="Retângulo 10"/>
          <p:cNvSpPr/>
          <p:nvPr/>
        </p:nvSpPr>
        <p:spPr>
          <a:xfrm>
            <a:off x="171521" y="1798492"/>
            <a:ext cx="1333356" cy="12242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Utilizei o Google para a pesquisa já que possui maior pesquisa.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343943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>
            <a:off x="2965622" y="494271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181513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 </a:t>
            </a:r>
            <a:r>
              <a:rPr lang="pt-PT" dirty="0" smtClean="0"/>
              <a:t>Liberdade </a:t>
            </a:r>
            <a:r>
              <a:rPr lang="pt-PT" dirty="0"/>
              <a:t>G</a:t>
            </a:r>
            <a:r>
              <a:rPr lang="pt-PT" dirty="0" smtClean="0"/>
              <a:t>uiando o Povo-</a:t>
            </a:r>
            <a:r>
              <a:rPr lang="pt-PT" dirty="0" err="1" smtClean="0"/>
              <a:t>Yue</a:t>
            </a:r>
            <a:r>
              <a:rPr lang="pt-PT" dirty="0" smtClean="0"/>
              <a:t> </a:t>
            </a:r>
            <a:r>
              <a:rPr lang="pt-PT" dirty="0" err="1"/>
              <a:t>Minjun</a:t>
            </a:r>
            <a:endParaRPr lang="pt-PT" dirty="0"/>
          </a:p>
        </p:txBody>
      </p:sp>
      <p:pic>
        <p:nvPicPr>
          <p:cNvPr id="1028" name="Picture 4" descr="https://www.xn--desgn-7sa.com/wp-content/uploads/2012/11/freedom-leading-the-people-1995-199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42" y="1389019"/>
            <a:ext cx="64005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845643" y="1861751"/>
            <a:ext cx="3970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Esta arte foi criada pelo </a:t>
            </a:r>
            <a:r>
              <a:rPr lang="pt-PT" dirty="0"/>
              <a:t>pintor </a:t>
            </a:r>
            <a:r>
              <a:rPr lang="pt-PT" dirty="0" smtClean="0"/>
              <a:t>chines, </a:t>
            </a:r>
            <a:r>
              <a:rPr lang="pt-PT" dirty="0" err="1" smtClean="0"/>
              <a:t>Yue</a:t>
            </a:r>
            <a:r>
              <a:rPr lang="pt-PT" dirty="0" smtClean="0"/>
              <a:t> </a:t>
            </a:r>
            <a:r>
              <a:rPr lang="pt-PT" dirty="0" err="1" smtClean="0"/>
              <a:t>Minjun</a:t>
            </a:r>
            <a:r>
              <a:rPr lang="pt-PT" dirty="0" smtClean="0"/>
              <a:t>, </a:t>
            </a:r>
            <a:r>
              <a:rPr lang="pt-PT" dirty="0" err="1" smtClean="0"/>
              <a:t>inpirada</a:t>
            </a:r>
            <a:r>
              <a:rPr lang="pt-PT" dirty="0" smtClean="0"/>
              <a:t> na obra de </a:t>
            </a:r>
            <a:r>
              <a:rPr lang="pt-PT" dirty="0" err="1"/>
              <a:t>Eugène</a:t>
            </a:r>
            <a:r>
              <a:rPr lang="pt-PT" dirty="0"/>
              <a:t> </a:t>
            </a:r>
            <a:r>
              <a:rPr lang="pt-PT" dirty="0" err="1" smtClean="0"/>
              <a:t>Delacroix</a:t>
            </a:r>
            <a:r>
              <a:rPr lang="pt-PT" dirty="0" smtClean="0"/>
              <a:t>. A arte recebe o mesmo nome da obra.</a:t>
            </a:r>
          </a:p>
        </p:txBody>
      </p:sp>
      <p:sp>
        <p:nvSpPr>
          <p:cNvPr id="5" name="Retângulo 4"/>
          <p:cNvSpPr/>
          <p:nvPr/>
        </p:nvSpPr>
        <p:spPr>
          <a:xfrm>
            <a:off x="538736" y="5962820"/>
            <a:ext cx="529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>
                <a:hlinkClick r:id="rId3"/>
              </a:rPr>
              <a:t>https://</a:t>
            </a:r>
            <a:r>
              <a:rPr lang="pt-PT" dirty="0" smtClean="0">
                <a:hlinkClick r:id="rId3"/>
              </a:rPr>
              <a:t>www.pinterest.pt/pin/805229608352676800/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30158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>
            <a:off x="3179805" y="469557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924961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A </a:t>
            </a:r>
            <a:r>
              <a:rPr lang="pt-PT" dirty="0" smtClean="0"/>
              <a:t>Liberdade </a:t>
            </a:r>
            <a:r>
              <a:rPr lang="pt-PT" dirty="0"/>
              <a:t>Guiando o Povo de Hong Kong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2050" name="Picture 2" descr="Image may contain: person and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7646"/>
            <a:ext cx="4649317" cy="464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5708822" y="19607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/>
              <a:t>Liberdade Guiando o Povo de Hong Kong. Exposição coletiva "The </a:t>
            </a:r>
            <a:r>
              <a:rPr lang="pt-PT" dirty="0" err="1"/>
              <a:t>Art</a:t>
            </a:r>
            <a:r>
              <a:rPr lang="pt-PT" dirty="0"/>
              <a:t> of </a:t>
            </a:r>
            <a:r>
              <a:rPr lang="pt-PT" dirty="0" err="1"/>
              <a:t>Resistance</a:t>
            </a:r>
            <a:r>
              <a:rPr lang="pt-PT" dirty="0"/>
              <a:t>", Kong </a:t>
            </a:r>
            <a:r>
              <a:rPr lang="pt-PT" dirty="0" err="1"/>
              <a:t>Art</a:t>
            </a:r>
            <a:r>
              <a:rPr lang="pt-PT" dirty="0"/>
              <a:t> </a:t>
            </a:r>
            <a:r>
              <a:rPr lang="pt-PT" dirty="0" err="1"/>
              <a:t>Space</a:t>
            </a:r>
            <a:r>
              <a:rPr lang="pt-PT" dirty="0"/>
              <a:t>, Hong Kong, 2019</a:t>
            </a:r>
          </a:p>
        </p:txBody>
      </p:sp>
    </p:spTree>
    <p:extLst>
      <p:ext uri="{BB962C8B-B14F-4D97-AF65-F5344CB8AC3E}">
        <p14:creationId xmlns:p14="http://schemas.microsoft.com/office/powerpoint/2010/main" val="3429884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>
            <a:off x="3179805" y="469557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669514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</a:t>
            </a:r>
            <a:r>
              <a:rPr lang="pt-PT" dirty="0" smtClean="0"/>
              <a:t>Liberdade </a:t>
            </a:r>
            <a:r>
              <a:rPr lang="pt-PT" dirty="0"/>
              <a:t>Guiando o </a:t>
            </a:r>
            <a:r>
              <a:rPr lang="pt-PT" dirty="0" smtClean="0"/>
              <a:t>Povo-</a:t>
            </a:r>
            <a:r>
              <a:rPr lang="en-US" dirty="0"/>
              <a:t> The Pirate's Golden Skull VR</a:t>
            </a:r>
            <a:endParaRPr lang="pt-PT" dirty="0"/>
          </a:p>
        </p:txBody>
      </p:sp>
      <p:pic>
        <p:nvPicPr>
          <p:cNvPr id="3074" name="Picture 2" descr="Liberty Leading the People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1" y="1940955"/>
            <a:ext cx="677580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438768" y="2265405"/>
            <a:ext cx="3915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A arte foi criada por </a:t>
            </a:r>
            <a:r>
              <a:rPr lang="pt-PT" b="1" dirty="0" err="1"/>
              <a:t>Shuai</a:t>
            </a:r>
            <a:r>
              <a:rPr lang="pt-PT" b="1" dirty="0"/>
              <a:t> </a:t>
            </a:r>
            <a:r>
              <a:rPr lang="pt-PT" b="1" dirty="0" smtClean="0"/>
              <a:t>CHEN</a:t>
            </a:r>
            <a:r>
              <a:rPr lang="pt-PT" dirty="0" smtClean="0"/>
              <a:t> se baseando na obra de </a:t>
            </a:r>
            <a:r>
              <a:rPr lang="pt-PT" dirty="0" err="1"/>
              <a:t>Delacroix</a:t>
            </a:r>
            <a:r>
              <a:rPr lang="pt-PT" dirty="0" smtClean="0"/>
              <a:t> e no jogo “</a:t>
            </a:r>
            <a:r>
              <a:rPr lang="en-US" dirty="0" smtClean="0"/>
              <a:t>The </a:t>
            </a:r>
            <a:r>
              <a:rPr lang="en-US" dirty="0"/>
              <a:t>Pirate's Golden Skull </a:t>
            </a:r>
            <a:r>
              <a:rPr lang="en-US" dirty="0" smtClean="0"/>
              <a:t>VR”.</a:t>
            </a:r>
            <a:endParaRPr lang="pt-PT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07525" y="6219394"/>
            <a:ext cx="3970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https://www.artstation.com/artwork/LyVY0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596750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eta para a esquerda 3"/>
          <p:cNvSpPr/>
          <p:nvPr/>
        </p:nvSpPr>
        <p:spPr>
          <a:xfrm>
            <a:off x="3179805" y="469557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991820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</a:t>
            </a:r>
            <a:r>
              <a:rPr lang="pt-PT" dirty="0" smtClean="0"/>
              <a:t>Liberdade </a:t>
            </a:r>
            <a:r>
              <a:rPr lang="pt-PT" dirty="0" smtClean="0"/>
              <a:t>Guiando o Povo-Irlanda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32" y="1371167"/>
            <a:ext cx="4228750" cy="526025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629013" y="2189527"/>
            <a:ext cx="5058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Esta arte foi </a:t>
            </a:r>
            <a:r>
              <a:rPr lang="pt-PT" dirty="0"/>
              <a:t>criada por </a:t>
            </a:r>
            <a:r>
              <a:rPr lang="pt-PT" dirty="0" smtClean="0"/>
              <a:t>David </a:t>
            </a:r>
            <a:r>
              <a:rPr lang="pt-PT" dirty="0" err="1"/>
              <a:t>Barrett</a:t>
            </a:r>
            <a:r>
              <a:rPr lang="pt-PT" dirty="0"/>
              <a:t> </a:t>
            </a:r>
            <a:r>
              <a:rPr lang="pt-PT" dirty="0" err="1" smtClean="0"/>
              <a:t>McEwen</a:t>
            </a:r>
            <a:r>
              <a:rPr lang="pt-PT" dirty="0" smtClean="0"/>
              <a:t> celebrando a rebelião de pascoa de 1916 em </a:t>
            </a:r>
            <a:r>
              <a:rPr lang="pt-PT" dirty="0" err="1" smtClean="0"/>
              <a:t>dublin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5502876" y="5480862"/>
            <a:ext cx="3377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https://artsartistsartwork.com/product/liberty-leading-the-people/#description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80984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216" y="-65372"/>
            <a:ext cx="12308216" cy="6923372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>
            <a:off x="3179805" y="469557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359668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</a:t>
            </a:r>
            <a:r>
              <a:rPr lang="pt-PT" dirty="0" smtClean="0"/>
              <a:t>Guiando o Povo-Quarentena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122" name="Picture 2" descr="r/drawing - Love Leading the People - a modern take on Liberty Leading the People. Hope you folks like it! 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36895"/>
            <a:ext cx="4730578" cy="542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310184" y="2339546"/>
            <a:ext cx="3838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Esta arte foi criada durante a pandemia do </a:t>
            </a:r>
            <a:r>
              <a:rPr lang="pt-PT" dirty="0" err="1" smtClean="0"/>
              <a:t>covid</a:t>
            </a:r>
            <a:r>
              <a:rPr lang="pt-PT" dirty="0"/>
              <a:t> </a:t>
            </a:r>
            <a:r>
              <a:rPr lang="pt-PT" dirty="0" smtClean="0"/>
              <a:t>19.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62388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</a:t>
            </a:r>
            <a:br>
              <a:rPr lang="pt-PT" dirty="0" smtClean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5865341" y="5222790"/>
            <a:ext cx="2183027" cy="77435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Link escolhido</a:t>
            </a:r>
            <a:endParaRPr lang="pt-PT" dirty="0"/>
          </a:p>
        </p:txBody>
      </p:sp>
      <p:sp>
        <p:nvSpPr>
          <p:cNvPr id="6" name="Seta para a esquerda 5"/>
          <p:cNvSpPr/>
          <p:nvPr/>
        </p:nvSpPr>
        <p:spPr>
          <a:xfrm>
            <a:off x="4246607" y="1270464"/>
            <a:ext cx="1824680" cy="78535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Resultados da pesquisa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153930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>
            <a:off x="3179805" y="469557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394739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</a:t>
            </a:r>
            <a:r>
              <a:rPr lang="pt-PT" dirty="0" smtClean="0"/>
              <a:t>Guiando o Povo-MADSAKI</a:t>
            </a:r>
            <a:endParaRPr lang="pt-PT" dirty="0"/>
          </a:p>
        </p:txBody>
      </p:sp>
      <p:pic>
        <p:nvPicPr>
          <p:cNvPr id="6146" name="Picture 2" descr="Artwork by MADSAKI, Liberty Leading the People II (Inspired by Eugene Delacroix), Made of acrylic and aerosol on canva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4965"/>
            <a:ext cx="54391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409038" y="2355436"/>
            <a:ext cx="3805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Arte criada pelo artista MADSAKI em 2018 recriando a obra de </a:t>
            </a:r>
            <a:r>
              <a:rPr lang="pt-PT" dirty="0" err="1" smtClean="0"/>
              <a:t>Delacrox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6409038" y="4959178"/>
            <a:ext cx="3723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https://www.mutualart.com/Artwork/Liberty-Leading-the-People-II--Inspired-/85806AC8C3D359B8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06495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>
            <a:off x="3674075" y="486033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037866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</a:t>
            </a:r>
            <a:r>
              <a:rPr lang="pt-PT" dirty="0" smtClean="0"/>
              <a:t>Guiando o Povo-</a:t>
            </a:r>
            <a:r>
              <a:rPr lang="pt-PT" cap="all" dirty="0" smtClean="0"/>
              <a:t>CHARLES </a:t>
            </a:r>
            <a:r>
              <a:rPr lang="pt-PT" cap="all" dirty="0"/>
              <a:t>BLACKMAN</a:t>
            </a:r>
            <a:endParaRPr lang="pt-PT" dirty="0"/>
          </a:p>
        </p:txBody>
      </p:sp>
      <p:pic>
        <p:nvPicPr>
          <p:cNvPr id="7170" name="Picture 2" descr="Liberty Leading the People (after Delacroix 1830) | Menzies Art Brands |  Australian Art Auctions | Auctioneers &amp; Valuer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6328048" cy="408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381103" y="1690688"/>
            <a:ext cx="3616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Esta arte é uma variação da obra de delacrox, criado por Charles Blackman criada em </a:t>
            </a:r>
            <a:r>
              <a:rPr lang="pt-PT" i="1" dirty="0"/>
              <a:t>1993</a:t>
            </a:r>
            <a:r>
              <a:rPr lang="pt-PT" dirty="0" smtClean="0"/>
              <a:t>. </a:t>
            </a:r>
            <a:endParaRPr lang="pt-PT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07986" y="5772279"/>
            <a:ext cx="4588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https://www.menziesartbrands.com/items/liberty-leading-people-after-delacroix-1830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46649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>
            <a:off x="3130378" y="486033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071010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</a:t>
            </a:r>
            <a:r>
              <a:rPr lang="pt-PT" dirty="0" smtClean="0"/>
              <a:t>Guiando o Povo-Esboço</a:t>
            </a:r>
            <a:endParaRPr lang="pt-PT" dirty="0"/>
          </a:p>
        </p:txBody>
      </p:sp>
      <p:pic>
        <p:nvPicPr>
          <p:cNvPr id="8200" name="Picture 8" descr="Christie's London to Sell Sketch for Delacroix's Iconic Masterpiece  'Liberty Leading the People' | Auctions News | THE VALUE | Art New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46" y="1468266"/>
            <a:ext cx="5806256" cy="452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216346" y="1902941"/>
            <a:ext cx="3674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Acreditam que este esboço foi criado também por </a:t>
            </a:r>
            <a:r>
              <a:rPr lang="pt-PT" dirty="0" err="1"/>
              <a:t>Eugène</a:t>
            </a:r>
            <a:r>
              <a:rPr lang="pt-PT" dirty="0"/>
              <a:t> </a:t>
            </a:r>
            <a:r>
              <a:rPr lang="pt-PT" dirty="0" err="1"/>
              <a:t>Delacroix</a:t>
            </a:r>
            <a:r>
              <a:rPr lang="pt-PT" dirty="0"/>
              <a:t> </a:t>
            </a:r>
            <a:r>
              <a:rPr lang="pt-PT" dirty="0" smtClean="0"/>
              <a:t>antes da sua obra final.</a:t>
            </a: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1375720" y="5997146"/>
            <a:ext cx="437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https://en.thevalue.com/articles/christie-london-delacroix-liberty-leading-the-people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6209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>
            <a:off x="3130378" y="486033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3793986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 smtClean="0"/>
              <a:t/>
            </a:r>
            <a:br>
              <a:rPr lang="pt-PT" dirty="0" smtClean="0"/>
            </a:br>
            <a:r>
              <a:rPr lang="pt-PT" dirty="0"/>
              <a:t>A Liberdade </a:t>
            </a:r>
            <a:r>
              <a:rPr lang="pt-PT" dirty="0" smtClean="0"/>
              <a:t>Guiando o Povo-</a:t>
            </a:r>
            <a:r>
              <a:rPr lang="en-US" dirty="0" smtClean="0"/>
              <a:t>Guerrilla Girls</a:t>
            </a:r>
            <a:r>
              <a:rPr lang="en-US" dirty="0"/>
              <a:t> </a:t>
            </a:r>
            <a:br>
              <a:rPr lang="en-US" dirty="0"/>
            </a:br>
            <a:endParaRPr lang="pt-PT" dirty="0"/>
          </a:p>
        </p:txBody>
      </p:sp>
      <p:pic>
        <p:nvPicPr>
          <p:cNvPr id="9218" name="Picture 2" descr="https://media.mutualart.com/Images/2020_06/30/16/164617861/864bc35f-b06a-4c9b-9a1f-b6aaccb1636a.Jpe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61" y="1562014"/>
            <a:ext cx="514443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939481" y="2331308"/>
            <a:ext cx="416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</a:t>
            </a:r>
            <a:r>
              <a:rPr lang="pt-PT" dirty="0" smtClean="0"/>
              <a:t>rte inspirada pela obra de delacrox, criada por </a:t>
            </a:r>
            <a:r>
              <a:rPr lang="en-US" dirty="0"/>
              <a:t>Guerrilla </a:t>
            </a:r>
            <a:r>
              <a:rPr lang="en-US" dirty="0" smtClean="0"/>
              <a:t>Girls.</a:t>
            </a:r>
            <a:endParaRPr lang="pt-PT" dirty="0"/>
          </a:p>
        </p:txBody>
      </p:sp>
      <p:sp>
        <p:nvSpPr>
          <p:cNvPr id="6" name="CaixaDeTexto 5"/>
          <p:cNvSpPr txBox="1"/>
          <p:nvPr/>
        </p:nvSpPr>
        <p:spPr>
          <a:xfrm>
            <a:off x="369993" y="5997146"/>
            <a:ext cx="6087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https://www.mutualart.com/Artwork/-Liberty-Leading-the-People-/151A5A5E2CDC6D79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187283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>
            <a:off x="2784388" y="683742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833430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</a:t>
            </a:r>
            <a:r>
              <a:rPr lang="pt-PT" dirty="0" smtClean="0"/>
              <a:t>Guiando o Povo-</a:t>
            </a:r>
            <a:r>
              <a:rPr lang="pt-PT" dirty="0" err="1" smtClean="0"/>
              <a:t>Qualcomm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89686" y="1825624"/>
            <a:ext cx="10464114" cy="4369229"/>
          </a:xfrm>
        </p:spPr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0242" name="Picture 2" descr="https://telecomdrive.com/wp-content/uploads/2021/12/Qualcomm-Masterpiece-696x44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2081"/>
            <a:ext cx="66294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467600" y="1759722"/>
            <a:ext cx="3369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 </a:t>
            </a:r>
            <a:r>
              <a:rPr lang="pt-PT" dirty="0" err="1"/>
              <a:t>Qualcomm</a:t>
            </a:r>
            <a:r>
              <a:rPr lang="pt-PT" dirty="0"/>
              <a:t> Technologies, </a:t>
            </a:r>
            <a:r>
              <a:rPr lang="pt-PT" dirty="0" err="1" smtClean="0"/>
              <a:t>Inc</a:t>
            </a:r>
            <a:r>
              <a:rPr lang="pt-PT" dirty="0" smtClean="0"/>
              <a:t>, </a:t>
            </a:r>
            <a:r>
              <a:rPr lang="pt-PT" dirty="0"/>
              <a:t> contratou a fotógrafa e artista norte-americana </a:t>
            </a:r>
            <a:r>
              <a:rPr lang="pt-PT" dirty="0" err="1"/>
              <a:t>Élina</a:t>
            </a:r>
            <a:r>
              <a:rPr lang="pt-PT" dirty="0"/>
              <a:t> </a:t>
            </a:r>
            <a:r>
              <a:rPr lang="pt-PT" dirty="0" err="1"/>
              <a:t>Kechicheva</a:t>
            </a:r>
            <a:r>
              <a:rPr lang="pt-PT" dirty="0"/>
              <a:t> para </a:t>
            </a:r>
            <a:r>
              <a:rPr lang="pt-PT" dirty="0" err="1"/>
              <a:t>reimaginar</a:t>
            </a:r>
            <a:r>
              <a:rPr lang="pt-PT" dirty="0"/>
              <a:t> a obra-prima de </a:t>
            </a:r>
            <a:r>
              <a:rPr lang="pt-PT" dirty="0" err="1"/>
              <a:t>Delacroix</a:t>
            </a:r>
            <a:r>
              <a:rPr lang="pt-PT" dirty="0"/>
              <a:t>, que comemora a Revolução de Julho de 1830 que levou à derrubada do rei Carlos X da França. 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227438" y="5709767"/>
            <a:ext cx="5626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3"/>
              </a:rPr>
              <a:t>https://www.qualcomm.com/news/releases/2021/12/qualcomm-reimagines-masterpiece-heart-french-capital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1122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Vila la Vida-</a:t>
            </a:r>
            <a:r>
              <a:rPr lang="pt-PT" dirty="0" err="1" smtClean="0"/>
              <a:t>ColdPlay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64999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sz="1600" b="1" i="1" dirty="0"/>
              <a:t>Viva la Vida </a:t>
            </a:r>
            <a:r>
              <a:rPr lang="pt-PT" sz="1600" b="1" i="1" dirty="0" err="1"/>
              <a:t>or</a:t>
            </a:r>
            <a:r>
              <a:rPr lang="pt-PT" sz="1600" b="1" i="1" dirty="0"/>
              <a:t> </a:t>
            </a:r>
            <a:r>
              <a:rPr lang="pt-PT" sz="1600" b="1" i="1" dirty="0" err="1"/>
              <a:t>Death</a:t>
            </a:r>
            <a:r>
              <a:rPr lang="pt-PT" sz="1600" b="1" i="1" dirty="0"/>
              <a:t> </a:t>
            </a:r>
            <a:r>
              <a:rPr lang="pt-PT" sz="1600" b="1" i="1" dirty="0" err="1"/>
              <a:t>and</a:t>
            </a:r>
            <a:r>
              <a:rPr lang="pt-PT" sz="1600" b="1" i="1" dirty="0"/>
              <a:t> </a:t>
            </a:r>
            <a:r>
              <a:rPr lang="pt-PT" sz="1600" b="1" i="1" dirty="0" err="1"/>
              <a:t>All</a:t>
            </a:r>
            <a:r>
              <a:rPr lang="pt-PT" sz="1600" b="1" i="1" dirty="0"/>
              <a:t> </a:t>
            </a:r>
            <a:r>
              <a:rPr lang="pt-PT" sz="1600" b="1" i="1" dirty="0" err="1"/>
              <a:t>His</a:t>
            </a:r>
            <a:r>
              <a:rPr lang="pt-PT" sz="1600" b="1" i="1" dirty="0"/>
              <a:t> </a:t>
            </a:r>
            <a:r>
              <a:rPr lang="pt-PT" sz="1600" b="1" i="1" dirty="0" err="1"/>
              <a:t>Friends</a:t>
            </a:r>
            <a:r>
              <a:rPr lang="pt-PT" sz="1600" dirty="0"/>
              <a:t>, muitas vezes referido somente como </a:t>
            </a:r>
            <a:r>
              <a:rPr lang="pt-PT" sz="1600" b="1" i="1" dirty="0"/>
              <a:t>Viva la Vida</a:t>
            </a:r>
            <a:r>
              <a:rPr lang="pt-PT" sz="1600" dirty="0"/>
              <a:t> (pronúncia em </a:t>
            </a:r>
            <a:r>
              <a:rPr lang="pt-PT" sz="1600" dirty="0" smtClean="0"/>
              <a:t>espanhol) é </a:t>
            </a:r>
            <a:r>
              <a:rPr lang="pt-PT" sz="1600" dirty="0"/>
              <a:t>o quarto álbum de estúdio da banda inglesa de rock alternativo Coldplay, lançado em 11 de junho de 2008 pela gravadora Parlophone. O nome do álbum contém uma expressão espanhola "Viva la Vida" que se traduz como "Viva a vida!" ou "Aproveite a vida", e outra expressão em inglês "</a:t>
            </a:r>
            <a:r>
              <a:rPr lang="pt-PT" sz="1600" dirty="0" err="1"/>
              <a:t>Death</a:t>
            </a:r>
            <a:r>
              <a:rPr lang="pt-PT" sz="1600" dirty="0"/>
              <a:t> </a:t>
            </a:r>
            <a:r>
              <a:rPr lang="pt-PT" sz="1600" dirty="0" err="1"/>
              <a:t>and</a:t>
            </a:r>
            <a:r>
              <a:rPr lang="pt-PT" sz="1600" dirty="0"/>
              <a:t> </a:t>
            </a:r>
            <a:r>
              <a:rPr lang="pt-PT" sz="1600" dirty="0" err="1"/>
              <a:t>All</a:t>
            </a:r>
            <a:r>
              <a:rPr lang="pt-PT" sz="1600" dirty="0"/>
              <a:t> </a:t>
            </a:r>
            <a:r>
              <a:rPr lang="pt-PT" sz="1600" dirty="0" err="1"/>
              <a:t>His</a:t>
            </a:r>
            <a:r>
              <a:rPr lang="pt-PT" sz="1600" dirty="0"/>
              <a:t> </a:t>
            </a:r>
            <a:r>
              <a:rPr lang="pt-PT" sz="1600" dirty="0" err="1"/>
              <a:t>Friends</a:t>
            </a:r>
            <a:r>
              <a:rPr lang="pt-PT" sz="1600" dirty="0"/>
              <a:t>" que se traduz como "A Morte e todos seus amigos". Liricamente, o álbum contém referências para a vida, morte e guerra</a:t>
            </a:r>
            <a:r>
              <a:rPr lang="pt-PT" sz="1600" dirty="0" smtClean="0"/>
              <a:t>.</a:t>
            </a:r>
          </a:p>
          <a:p>
            <a:pPr marL="0" indent="0">
              <a:buNone/>
            </a:pPr>
            <a:r>
              <a:rPr lang="pt-PT" sz="1600" dirty="0"/>
              <a:t>Havia três capas para o álbum. A capa para a principal edição </a:t>
            </a:r>
            <a:r>
              <a:rPr lang="pt-PT" sz="1600" dirty="0" smtClean="0"/>
              <a:t>foi</a:t>
            </a:r>
            <a:r>
              <a:rPr lang="pt-PT" sz="1600" dirty="0"/>
              <a:t> </a:t>
            </a:r>
            <a:r>
              <a:rPr lang="pt-PT" sz="1600" i="1" dirty="0"/>
              <a:t>A Liberdade Guiando o Povo</a:t>
            </a:r>
            <a:r>
              <a:rPr lang="pt-PT" sz="1600" dirty="0"/>
              <a:t>, que foi ligeiramente alterada para a capa, usando um pincel branco para desenhar "VIVA LA VIDA</a:t>
            </a:r>
            <a:r>
              <a:rPr lang="pt-PT" sz="1600" dirty="0" smtClean="0"/>
              <a:t>".</a:t>
            </a:r>
            <a:endParaRPr lang="pt-PT" dirty="0" smtClean="0"/>
          </a:p>
          <a:p>
            <a:pPr marL="0" indent="0">
              <a:buNone/>
            </a:pPr>
            <a:r>
              <a:rPr lang="pt-PT" sz="1600" dirty="0" smtClean="0"/>
              <a:t>A </a:t>
            </a:r>
            <a:r>
              <a:rPr lang="pt-PT" sz="1600" dirty="0"/>
              <a:t>capa da versão com </a:t>
            </a:r>
            <a:r>
              <a:rPr lang="pt-PT" sz="1600" dirty="0" err="1"/>
              <a:t>Prospekt's</a:t>
            </a:r>
            <a:r>
              <a:rPr lang="pt-PT" sz="1600" dirty="0"/>
              <a:t> </a:t>
            </a:r>
            <a:r>
              <a:rPr lang="pt-PT" sz="1600" dirty="0" err="1"/>
              <a:t>March</a:t>
            </a:r>
            <a:r>
              <a:rPr lang="pt-PT" sz="1600" dirty="0"/>
              <a:t> usa novamente as mesmas palavras, mas pintada em bronze e em tamanho </a:t>
            </a:r>
            <a:r>
              <a:rPr lang="pt-PT" sz="1600" dirty="0" smtClean="0"/>
              <a:t>maior.</a:t>
            </a:r>
            <a:endParaRPr lang="pt-PT" sz="1600" dirty="0"/>
          </a:p>
          <a:p>
            <a:pPr marL="0" indent="0">
              <a:buNone/>
            </a:pPr>
            <a:endParaRPr lang="pt-PT" sz="1050" dirty="0"/>
          </a:p>
        </p:txBody>
      </p:sp>
      <p:pic>
        <p:nvPicPr>
          <p:cNvPr id="3076" name="Picture 4" descr="Coldplay - Viva La Vida Or Death And All [Disco de Vinil] | Amazon.com.b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946" y="315699"/>
            <a:ext cx="2651712" cy="265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946" y="3465029"/>
            <a:ext cx="2651712" cy="2789081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838200" y="51323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 smtClean="0">
                <a:hlinkClick r:id="rId4"/>
              </a:rPr>
              <a:t>https://pt.wikipedia.org/wiki/Viva_la_Vida_or_Death_and_All_His_Friends</a:t>
            </a:r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7488195" y="3013519"/>
            <a:ext cx="47038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 smtClean="0">
                <a:hlinkClick r:id="rId4"/>
              </a:rPr>
              <a:t>https://pt.wikipedia.org/wiki/Viva_la_Vida_or_Death_and_All_His_Friends</a:t>
            </a:r>
            <a:endParaRPr lang="pt-PT" sz="1400" dirty="0"/>
          </a:p>
        </p:txBody>
      </p:sp>
      <p:sp>
        <p:nvSpPr>
          <p:cNvPr id="7" name="Retângulo 6"/>
          <p:cNvSpPr/>
          <p:nvPr/>
        </p:nvSpPr>
        <p:spPr>
          <a:xfrm>
            <a:off x="6934200" y="6264476"/>
            <a:ext cx="5234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 smtClean="0">
                <a:hlinkClick r:id="rId5"/>
              </a:rPr>
              <a:t>https://br.pinterest.com/pin/826551337844692781/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9160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>
            <a:off x="2367293" y="475194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4" name="Retângulo 3"/>
          <p:cNvSpPr/>
          <p:nvPr/>
        </p:nvSpPr>
        <p:spPr>
          <a:xfrm>
            <a:off x="3939419" y="475194"/>
            <a:ext cx="2367293" cy="5080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Liberdade Guiando o Povo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777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 Liberdade Guiando o Povo-Ilustração japonesa</a:t>
            </a:r>
            <a:endParaRPr lang="pt-PT" dirty="0"/>
          </a:p>
        </p:txBody>
      </p:sp>
      <p:pic>
        <p:nvPicPr>
          <p:cNvPr id="1026" name="Picture 2" descr="映画『総理の夫』「民衆を導く自由の女神」を下敷きに、田中圭×中谷美紀“革命ビジュアル”解禁！！ - Astage-アステージ-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80978"/>
            <a:ext cx="57150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251032" y="2197768"/>
            <a:ext cx="426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Esta ilustração visual tem sido usada há muitos anos na capa da revista de musica, </a:t>
            </a:r>
            <a:r>
              <a:rPr lang="pt-PT" dirty="0" err="1" smtClean="0"/>
              <a:t>Music</a:t>
            </a:r>
            <a:r>
              <a:rPr lang="pt-PT" dirty="0" smtClean="0"/>
              <a:t> Magazine, ilustrador: Sai </a:t>
            </a:r>
            <a:r>
              <a:rPr lang="pt-PT" dirty="0" err="1" smtClean="0"/>
              <a:t>Yusuke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5" name="Retângulo 4"/>
          <p:cNvSpPr/>
          <p:nvPr/>
        </p:nvSpPr>
        <p:spPr>
          <a:xfrm>
            <a:off x="838200" y="6119393"/>
            <a:ext cx="5870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>
                <a:hlinkClick r:id="rId3"/>
              </a:rPr>
              <a:t>https://www.astage-ent.com/cinema/first-gentleman-3.html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540703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>
            <a:off x="2271040" y="491236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  <p:sp>
        <p:nvSpPr>
          <p:cNvPr id="4" name="Retângulo 3"/>
          <p:cNvSpPr/>
          <p:nvPr/>
        </p:nvSpPr>
        <p:spPr>
          <a:xfrm>
            <a:off x="3939419" y="475194"/>
            <a:ext cx="1821861" cy="524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Liberdade Guiando o Povo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111673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 Liberdade Guiando o Povo-Anime</a:t>
            </a:r>
            <a:endParaRPr lang="pt-PT" dirty="0"/>
          </a:p>
        </p:txBody>
      </p:sp>
      <p:pic>
        <p:nvPicPr>
          <p:cNvPr id="2050" name="Picture 2" descr="民衆を導く自由の女神 (みんしゅうをみちびくじゆうのめがみ)とは【ピクシブ百科事典】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855368" y="1690688"/>
            <a:ext cx="4503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Este ilustração foi criada utilizando personagens anime “</a:t>
            </a:r>
            <a:r>
              <a:rPr lang="pt-PT" dirty="0" err="1" smtClean="0"/>
              <a:t>Attack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titan</a:t>
            </a:r>
            <a:r>
              <a:rPr lang="pt-PT" dirty="0" smtClean="0"/>
              <a:t>/</a:t>
            </a:r>
            <a:r>
              <a:rPr lang="pt-PT" dirty="0" err="1"/>
              <a:t>Shingeki</a:t>
            </a:r>
            <a:r>
              <a:rPr lang="pt-PT" dirty="0"/>
              <a:t> no </a:t>
            </a:r>
            <a:r>
              <a:rPr lang="pt-PT" dirty="0" err="1"/>
              <a:t>Kyojin</a:t>
            </a:r>
            <a:r>
              <a:rPr lang="pt-PT" dirty="0" smtClean="0"/>
              <a:t>”.</a:t>
            </a:r>
            <a:endParaRPr lang="pt-PT" dirty="0"/>
          </a:p>
        </p:txBody>
      </p:sp>
      <p:sp>
        <p:nvSpPr>
          <p:cNvPr id="5" name="Retângulo 4"/>
          <p:cNvSpPr/>
          <p:nvPr/>
        </p:nvSpPr>
        <p:spPr>
          <a:xfrm>
            <a:off x="838200" y="60420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PT" dirty="0">
                <a:hlinkClick r:id="rId3"/>
              </a:rPr>
              <a:t>https://dic.pixiv.net/a</a:t>
            </a:r>
            <a:r>
              <a:rPr lang="pt-PT" dirty="0" smtClean="0">
                <a:hlinkClick r:id="rId3"/>
              </a:rPr>
              <a:t>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21240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 rot="20205712">
            <a:off x="6159700" y="2763844"/>
            <a:ext cx="939342" cy="500132"/>
          </a:xfrm>
          <a:prstGeom prst="leftArrow">
            <a:avLst>
              <a:gd name="adj1" fmla="val 21907"/>
              <a:gd name="adj2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290712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 Liberdade Guiando </a:t>
            </a:r>
            <a:r>
              <a:rPr lang="pt-PT" dirty="0"/>
              <a:t>o Povo-</a:t>
            </a:r>
            <a:r>
              <a:rPr lang="pt-PT" dirty="0" err="1"/>
              <a:t>Holy</a:t>
            </a:r>
            <a:r>
              <a:rPr lang="pt-PT" dirty="0"/>
              <a:t> </a:t>
            </a:r>
            <a:r>
              <a:rPr lang="pt-PT" dirty="0" err="1"/>
              <a:t>Byakuren</a:t>
            </a:r>
            <a:endParaRPr lang="pt-PT" dirty="0"/>
          </a:p>
        </p:txBody>
      </p:sp>
      <p:sp>
        <p:nvSpPr>
          <p:cNvPr id="5" name="AutoShape 2" descr="Touhou, paródia de belas artes, Liberty Leading the People / 民 す す す 自用 の....DP 白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8" name="Marcador de Posição de Conteú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427951" cy="454777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7620000" y="2181726"/>
            <a:ext cx="42992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Esta ilustração foi criada utilizando personagens </a:t>
            </a:r>
            <a:r>
              <a:rPr lang="pt-PT" dirty="0"/>
              <a:t>do jogo “</a:t>
            </a:r>
            <a:r>
              <a:rPr lang="pt-PT" dirty="0" err="1"/>
              <a:t>touhou</a:t>
            </a:r>
            <a:r>
              <a:rPr lang="pt-PT" dirty="0"/>
              <a:t> </a:t>
            </a:r>
            <a:r>
              <a:rPr lang="pt-PT" dirty="0" err="1"/>
              <a:t>project</a:t>
            </a:r>
            <a:r>
              <a:rPr lang="pt-PT" dirty="0" smtClean="0"/>
              <a:t>”, onde a personagem  “</a:t>
            </a:r>
            <a:r>
              <a:rPr lang="pt-PT" dirty="0" err="1"/>
              <a:t>Holy</a:t>
            </a:r>
            <a:r>
              <a:rPr lang="pt-PT" dirty="0"/>
              <a:t> </a:t>
            </a:r>
            <a:r>
              <a:rPr lang="pt-PT" dirty="0" err="1"/>
              <a:t>Byakuren</a:t>
            </a:r>
            <a:r>
              <a:rPr lang="pt-PT" dirty="0" smtClean="0"/>
              <a:t>” esta no centro da imagem.</a:t>
            </a:r>
            <a:endParaRPr lang="pt-PT" dirty="0"/>
          </a:p>
        </p:txBody>
      </p:sp>
      <p:sp>
        <p:nvSpPr>
          <p:cNvPr id="10" name="Retângulo 9"/>
          <p:cNvSpPr/>
          <p:nvPr/>
        </p:nvSpPr>
        <p:spPr>
          <a:xfrm>
            <a:off x="1380799" y="6238463"/>
            <a:ext cx="4489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>
                <a:hlinkClick r:id="rId3"/>
              </a:rPr>
              <a:t>https://www.pixiv.net/en/artworks/20418525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76286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1" cy="6858000"/>
          </a:xfrm>
          <a:prstGeom prst="rect">
            <a:avLst/>
          </a:prstGeom>
        </p:spPr>
      </p:pic>
      <p:sp>
        <p:nvSpPr>
          <p:cNvPr id="3" name="Seta para a esquerda 2"/>
          <p:cNvSpPr/>
          <p:nvPr/>
        </p:nvSpPr>
        <p:spPr>
          <a:xfrm rot="10800000">
            <a:off x="1170606" y="5631371"/>
            <a:ext cx="939342" cy="500132"/>
          </a:xfrm>
          <a:prstGeom prst="leftArrow">
            <a:avLst>
              <a:gd name="adj1" fmla="val 21907"/>
              <a:gd name="adj2" fmla="val 50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4088411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Liberdade Guiando o Povo-Ilustração sobrenatural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5017168" cy="477049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561220" y="2133600"/>
            <a:ext cx="462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smtClean="0"/>
              <a:t>Uma ilustração mais sombria da obra criada por um </a:t>
            </a:r>
            <a:r>
              <a:rPr lang="pt-PT" dirty="0" err="1" smtClean="0"/>
              <a:t>fâ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7" name="Retângulo 6"/>
          <p:cNvSpPr/>
          <p:nvPr/>
        </p:nvSpPr>
        <p:spPr>
          <a:xfrm>
            <a:off x="1263489" y="6461178"/>
            <a:ext cx="416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dirty="0">
                <a:hlinkClick r:id="rId3"/>
              </a:rPr>
              <a:t>https://www.pixiv.net/artworks/39696543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84319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" name="Seta para a esquerda 3"/>
          <p:cNvSpPr/>
          <p:nvPr/>
        </p:nvSpPr>
        <p:spPr>
          <a:xfrm>
            <a:off x="3253946" y="470415"/>
            <a:ext cx="1219200" cy="508086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200" dirty="0" smtClean="0"/>
              <a:t>Palavra chave</a:t>
            </a:r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2320891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 Liberdade </a:t>
            </a:r>
            <a:r>
              <a:rPr lang="pt-PT" dirty="0" smtClean="0"/>
              <a:t>guindo </a:t>
            </a:r>
            <a:r>
              <a:rPr lang="pt-PT" dirty="0"/>
              <a:t>o </a:t>
            </a:r>
            <a:r>
              <a:rPr lang="pt-PT" dirty="0" smtClean="0"/>
              <a:t>povo-t-shirts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 smtClean="0"/>
              <a:t>Existem t-shirts com a imagem da obra de </a:t>
            </a:r>
            <a:r>
              <a:rPr lang="pt-PT" dirty="0" err="1"/>
              <a:t>Eugène</a:t>
            </a:r>
            <a:r>
              <a:rPr lang="pt-PT" dirty="0"/>
              <a:t> </a:t>
            </a:r>
            <a:r>
              <a:rPr lang="pt-PT" dirty="0" err="1"/>
              <a:t>Delacroix</a:t>
            </a:r>
            <a:r>
              <a:rPr lang="pt-PT" dirty="0" smtClean="0"/>
              <a:t> que podem ser comprados em lojas ou pela internet nos dias de hoje.</a:t>
            </a: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82" y="3431404"/>
            <a:ext cx="2708189" cy="32498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46" y="3062072"/>
            <a:ext cx="3249827" cy="324982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19782" y="6311899"/>
            <a:ext cx="299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4"/>
              </a:rPr>
              <a:t>https://</a:t>
            </a:r>
            <a:r>
              <a:rPr lang="pt-PT" dirty="0" smtClean="0">
                <a:hlinkClick r:id="rId4"/>
              </a:rPr>
              <a:t>fineartamerica.com/</a:t>
            </a:r>
            <a:endParaRPr lang="pt-PT" dirty="0"/>
          </a:p>
        </p:txBody>
      </p:sp>
      <p:sp>
        <p:nvSpPr>
          <p:cNvPr id="9" name="CaixaDeTexto 8"/>
          <p:cNvSpPr txBox="1"/>
          <p:nvPr/>
        </p:nvSpPr>
        <p:spPr>
          <a:xfrm>
            <a:off x="7001647" y="6311899"/>
            <a:ext cx="299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hlinkClick r:id="rId5"/>
              </a:rPr>
              <a:t>https://</a:t>
            </a:r>
            <a:r>
              <a:rPr lang="pt-PT" dirty="0" smtClean="0">
                <a:hlinkClick r:id="rId5"/>
              </a:rPr>
              <a:t>www.redbubble.com/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64294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566"/>
            <a:ext cx="12221450" cy="6874565"/>
          </a:xfrm>
          <a:prstGeom prst="rect">
            <a:avLst/>
          </a:prstGeom>
        </p:spPr>
      </p:pic>
      <p:sp>
        <p:nvSpPr>
          <p:cNvPr id="7" name="Seta para a direita 6"/>
          <p:cNvSpPr/>
          <p:nvPr/>
        </p:nvSpPr>
        <p:spPr>
          <a:xfrm>
            <a:off x="5066271" y="4942703"/>
            <a:ext cx="2306594" cy="95558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dirty="0" smtClean="0"/>
              <a:t>Link </a:t>
            </a:r>
            <a:r>
              <a:rPr lang="pt-PT" smtClean="0"/>
              <a:t>da imagem escolhido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17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smtClean="0"/>
              <a:t>Conclusão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 smtClean="0"/>
              <a:t>Este projeto me deu uma ideia de como a pintura “A </a:t>
            </a:r>
            <a:r>
              <a:rPr lang="pt-PT" dirty="0"/>
              <a:t>Liberdade Guiando o </a:t>
            </a:r>
            <a:r>
              <a:rPr lang="pt-PT" dirty="0" smtClean="0"/>
              <a:t>Povo” é até hoje apreciada por muitos nas mais diferentes tipos de artes, não sou muito fã de arte porem a pintura de Delacroix é uma das que mais aprecio pelo seu significado por trás da mesma</a:t>
            </a:r>
            <a:r>
              <a:rPr lang="pt-PT" dirty="0" smtClean="0"/>
              <a:t>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Artsteps:</a:t>
            </a:r>
            <a:r>
              <a:rPr lang="pt-PT" dirty="0">
                <a:hlinkClick r:id="rId2"/>
              </a:rPr>
              <a:t>https://www.artsteps.com/view/6450da5aaf8ebb1d372b29d5/?currentUser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64906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Vídeo da musica-</a:t>
            </a:r>
            <a:r>
              <a:rPr lang="pt-PT" dirty="0" err="1" smtClean="0"/>
              <a:t>youtube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55" y="1286823"/>
            <a:ext cx="9011882" cy="506918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921210" y="4126214"/>
            <a:ext cx="49097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200" dirty="0" smtClean="0">
                <a:solidFill>
                  <a:schemeClr val="bg1"/>
                </a:solidFill>
                <a:hlinkClick r:id="rId3"/>
              </a:rPr>
              <a:t>https://www.youtube.com/watch?v=MY4eEOB1wSI&amp;pp=ygUVdml2YSBsYSB2aWRhIGNvbGRwbGF5</a:t>
            </a:r>
            <a:endParaRPr lang="pt-PT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/>
            </a:r>
            <a:br>
              <a:rPr lang="pt-PT" dirty="0"/>
            </a:b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t-PT" dirty="0" smtClean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ta para a esquerda 4"/>
          <p:cNvSpPr/>
          <p:nvPr/>
        </p:nvSpPr>
        <p:spPr>
          <a:xfrm>
            <a:off x="4040661" y="1365482"/>
            <a:ext cx="1824680" cy="785350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1400" dirty="0" smtClean="0"/>
              <a:t>Resultados da pesquisa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6627132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C5F231BA2C9543B2F6308755B418E5" ma:contentTypeVersion="12" ma:contentTypeDescription="Create a new document." ma:contentTypeScope="" ma:versionID="f1ed55a252f0c1f3ed46cac87e5dcbd0">
  <xsd:schema xmlns:xsd="http://www.w3.org/2001/XMLSchema" xmlns:xs="http://www.w3.org/2001/XMLSchema" xmlns:p="http://schemas.microsoft.com/office/2006/metadata/properties" xmlns:ns3="39e924fa-1d8f-4303-b705-5595de31f273" xmlns:ns4="dc6a1b54-5ad4-4cb7-8eff-00f205d54cbb" targetNamespace="http://schemas.microsoft.com/office/2006/metadata/properties" ma:root="true" ma:fieldsID="581dde565392423f746384ff80d8c0b6" ns3:_="" ns4:_="">
    <xsd:import namespace="39e924fa-1d8f-4303-b705-5595de31f273"/>
    <xsd:import namespace="dc6a1b54-5ad4-4cb7-8eff-00f205d54cb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DateTake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924fa-1d8f-4303-b705-5595de31f27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6a1b54-5ad4-4cb7-8eff-00f205d54c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c6a1b54-5ad4-4cb7-8eff-00f205d54cb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F1539B-0BC5-49A6-B5AE-027FA06ACB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e924fa-1d8f-4303-b705-5595de31f273"/>
    <ds:schemaRef ds:uri="dc6a1b54-5ad4-4cb7-8eff-00f205d54c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EC6DE4-197F-4B90-AFCA-58ECF18752BE}">
  <ds:schemaRefs>
    <ds:schemaRef ds:uri="dc6a1b54-5ad4-4cb7-8eff-00f205d54cbb"/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9e924fa-1d8f-4303-b705-5595de31f273"/>
  </ds:schemaRefs>
</ds:datastoreItem>
</file>

<file path=customXml/itemProps3.xml><?xml version="1.0" encoding="utf-8"?>
<ds:datastoreItem xmlns:ds="http://schemas.openxmlformats.org/officeDocument/2006/customXml" ds:itemID="{D7D59D15-C992-4515-A24D-CB961159666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1525</Words>
  <Application>Microsoft Office PowerPoint</Application>
  <PresentationFormat>Ecrã Panorâmico</PresentationFormat>
  <Paragraphs>185</Paragraphs>
  <Slides>70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70</vt:i4>
      </vt:variant>
    </vt:vector>
  </HeadingPairs>
  <TitlesOfParts>
    <vt:vector size="75" baseType="lpstr">
      <vt:lpstr>Arial</vt:lpstr>
      <vt:lpstr>Cabin</vt:lpstr>
      <vt:lpstr>Calibri</vt:lpstr>
      <vt:lpstr>Calibri Light</vt:lpstr>
      <vt:lpstr>Tema do Office</vt:lpstr>
      <vt:lpstr>A Liberdade Guiando o Povo</vt:lpstr>
      <vt:lpstr>Escolha do tema</vt:lpstr>
      <vt:lpstr>Principais informações da obra</vt:lpstr>
      <vt:lpstr> </vt:lpstr>
      <vt:lpstr>  </vt:lpstr>
      <vt:lpstr>Vila la Vida-ColdPlay</vt:lpstr>
      <vt:lpstr> </vt:lpstr>
      <vt:lpstr>Vídeo da musica-youtube</vt:lpstr>
      <vt:lpstr> </vt:lpstr>
      <vt:lpstr>A Liberdade Guiando o Povo-Selo </vt:lpstr>
      <vt:lpstr>  </vt:lpstr>
      <vt:lpstr> </vt:lpstr>
      <vt:lpstr>A Liberdade Guiando o Povo-Selos</vt:lpstr>
      <vt:lpstr>A Liberdade Guiando o Povo-Quebra Cabeças</vt:lpstr>
      <vt:lpstr> </vt:lpstr>
      <vt:lpstr>A Liberdade Guiando o Povo-3D</vt:lpstr>
      <vt:lpstr> </vt:lpstr>
      <vt:lpstr>A Liberdade Guiando o Povo-3D</vt:lpstr>
      <vt:lpstr>Apresentação do PowerPoint</vt:lpstr>
      <vt:lpstr>A Liberdade Guiando o Povo-Estatua</vt:lpstr>
      <vt:lpstr>   </vt:lpstr>
      <vt:lpstr>A Liberdade Guiando o Povo-tattoo</vt:lpstr>
      <vt:lpstr>  </vt:lpstr>
      <vt:lpstr>A Liberdade Guiando o Povo-Arte de rua</vt:lpstr>
      <vt:lpstr>A Liberdade Guiando o Povo-Arte de rua</vt:lpstr>
      <vt:lpstr>A Liberdade Guiando o Povo-Fotografia</vt:lpstr>
      <vt:lpstr>A Liberdade Guiando o Povo-Fotografia</vt:lpstr>
      <vt:lpstr>A Liberdade Guiando o Povo-Nota</vt:lpstr>
      <vt:lpstr>A Liberdade Guiando o Povo-Protesto</vt:lpstr>
      <vt:lpstr>Apresentação do PowerPoint</vt:lpstr>
      <vt:lpstr>A Liberdade Guiando o Povo-Moedas</vt:lpstr>
      <vt:lpstr>Apresentação do PowerPoint</vt:lpstr>
      <vt:lpstr>A Liberdade Guiando o Povo-ceramica</vt:lpstr>
      <vt:lpstr>Apresentação do PowerPoint</vt:lpstr>
      <vt:lpstr>A Liberdade Guiando o Povo-tapeçaria</vt:lpstr>
      <vt:lpstr>Apresentação do PowerPoint</vt:lpstr>
      <vt:lpstr>A Liberdade Guiando o Povo-Lego</vt:lpstr>
      <vt:lpstr>A Liberdade Guiando o Povo-Simpson</vt:lpstr>
      <vt:lpstr>Carlota liderando o povo</vt:lpstr>
      <vt:lpstr>Apresentação do PowerPoint</vt:lpstr>
      <vt:lpstr>A Liberdade Guiando o Povo-Yue Minjun</vt:lpstr>
      <vt:lpstr>Apresentação do PowerPoint</vt:lpstr>
      <vt:lpstr>A Liberdade Guiando o Povo de Hong Kong</vt:lpstr>
      <vt:lpstr>Apresentação do PowerPoint</vt:lpstr>
      <vt:lpstr>A Liberdade Guiando o Povo- The Pirate's Golden Skull VR</vt:lpstr>
      <vt:lpstr>Apresentação do PowerPoint</vt:lpstr>
      <vt:lpstr>A Liberdade Guiando o Povo-Irlanda</vt:lpstr>
      <vt:lpstr>Apresentação do PowerPoint</vt:lpstr>
      <vt:lpstr>A Liberdade Guiando o Povo-Quarentena</vt:lpstr>
      <vt:lpstr>Apresentação do PowerPoint</vt:lpstr>
      <vt:lpstr>A Liberdade Guiando o Povo-MADSAKI</vt:lpstr>
      <vt:lpstr>Apresentação do PowerPoint</vt:lpstr>
      <vt:lpstr>A Liberdade Guiando o Povo-CHARLES BLACKMAN</vt:lpstr>
      <vt:lpstr>Apresentação do PowerPoint</vt:lpstr>
      <vt:lpstr>A Liberdade Guiando o Povo-Esboço</vt:lpstr>
      <vt:lpstr>Apresentação do PowerPoint</vt:lpstr>
      <vt:lpstr> A Liberdade Guiando o Povo-Guerrilla Girls  </vt:lpstr>
      <vt:lpstr>Apresentação do PowerPoint</vt:lpstr>
      <vt:lpstr>A Liberdade Guiando o Povo-Qualcomm</vt:lpstr>
      <vt:lpstr>Apresentação do PowerPoint</vt:lpstr>
      <vt:lpstr>A Liberdade Guiando o Povo-Ilustração japonesa</vt:lpstr>
      <vt:lpstr>Apresentação do PowerPoint</vt:lpstr>
      <vt:lpstr>A Liberdade Guiando o Povo-Anime</vt:lpstr>
      <vt:lpstr>Apresentação do PowerPoint</vt:lpstr>
      <vt:lpstr>A Liberdade Guiando o Povo-Holy Byakuren</vt:lpstr>
      <vt:lpstr>Apresentação do PowerPoint</vt:lpstr>
      <vt:lpstr>Liberdade Guiando o Povo-Ilustração sobrenatural</vt:lpstr>
      <vt:lpstr>Apresentação do PowerPoint</vt:lpstr>
      <vt:lpstr>A Liberdade guindo o povo-t-shirts</vt:lpstr>
      <vt:lpstr>Conclusão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Liberdade Guiando</dc:title>
  <dc:creator>Flávio Garcia dos Santos</dc:creator>
  <cp:lastModifiedBy>Flávio Garcia dos Santos</cp:lastModifiedBy>
  <cp:revision>96</cp:revision>
  <dcterms:created xsi:type="dcterms:W3CDTF">2023-03-20T18:56:14Z</dcterms:created>
  <dcterms:modified xsi:type="dcterms:W3CDTF">2023-06-12T19:30:05Z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0x01010097C5F231BA2C9543B2F6308755B418E5</vt:lpwstr>
  </property>
</Properties>
</file>